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75" r:id="rId2"/>
    <p:sldMasterId id="2147483891" r:id="rId3"/>
    <p:sldMasterId id="2147483930" r:id="rId4"/>
  </p:sldMasterIdLst>
  <p:notesMasterIdLst>
    <p:notesMasterId r:id="rId27"/>
  </p:notesMasterIdLst>
  <p:sldIdLst>
    <p:sldId id="793" r:id="rId5"/>
    <p:sldId id="530" r:id="rId6"/>
    <p:sldId id="817" r:id="rId7"/>
    <p:sldId id="818" r:id="rId8"/>
    <p:sldId id="819" r:id="rId9"/>
    <p:sldId id="820" r:id="rId10"/>
    <p:sldId id="795" r:id="rId11"/>
    <p:sldId id="787" r:id="rId12"/>
    <p:sldId id="788" r:id="rId13"/>
    <p:sldId id="812" r:id="rId14"/>
    <p:sldId id="813" r:id="rId15"/>
    <p:sldId id="670" r:id="rId16"/>
    <p:sldId id="621" r:id="rId17"/>
    <p:sldId id="816" r:id="rId18"/>
    <p:sldId id="776" r:id="rId19"/>
    <p:sldId id="738" r:id="rId20"/>
    <p:sldId id="744" r:id="rId21"/>
    <p:sldId id="746" r:id="rId22"/>
    <p:sldId id="821" r:id="rId23"/>
    <p:sldId id="822" r:id="rId24"/>
    <p:sldId id="823" r:id="rId25"/>
    <p:sldId id="824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8E9"/>
    <a:srgbClr val="2B84E7"/>
    <a:srgbClr val="C4005D"/>
    <a:srgbClr val="0000FF"/>
    <a:srgbClr val="DBE83A"/>
    <a:srgbClr val="358AE5"/>
    <a:srgbClr val="1A42EC"/>
    <a:srgbClr val="F80063"/>
    <a:srgbClr val="FC0062"/>
    <a:srgbClr val="EB94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31348" autoAdjust="0"/>
    <p:restoredTop sz="86431" autoAdjust="0"/>
  </p:normalViewPr>
  <p:slideViewPr>
    <p:cSldViewPr snapToGrid="0">
      <p:cViewPr varScale="1">
        <p:scale>
          <a:sx n="67" d="100"/>
          <a:sy n="67" d="100"/>
        </p:scale>
        <p:origin x="16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6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fld id="{5F12A29B-B8CD-2247-BDAB-48A14CD88A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15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443228-F325-244C-B984-1E12E8219BAA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DF4F7A-AF69-414A-94F6-413C865CE897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964B6F-C7EF-1F45-A221-9AFC768832EE}" type="slidenum">
              <a:rPr lang="en-US"/>
              <a:pPr/>
              <a:t>11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36D1E1-3F96-104F-BFC6-E1B736898772}" type="slidenum">
              <a:rPr lang="en-US"/>
              <a:pPr/>
              <a:t>12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306CD-E6F5-9149-B93D-7EF6E78F5CAE}" type="slidenum">
              <a:rPr lang="en-US"/>
              <a:pPr/>
              <a:t>13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FA8222-4A61-8840-8452-705D158211F0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18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59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306CD-E6F5-9149-B93D-7EF6E78F5CAE}" type="slidenum">
              <a:rPr lang="en-US"/>
              <a:pPr/>
              <a:t>15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306CD-E6F5-9149-B93D-7EF6E78F5CAE}" type="slidenum">
              <a:rPr lang="en-US"/>
              <a:pPr/>
              <a:t>16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306CD-E6F5-9149-B93D-7EF6E78F5CAE}" type="slidenum">
              <a:rPr lang="en-US"/>
              <a:pPr/>
              <a:t>17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306CD-E6F5-9149-B93D-7EF6E78F5CAE}" type="slidenum">
              <a:rPr lang="en-US"/>
              <a:pPr/>
              <a:t>18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5C83C-B2DF-4044-A0ED-F534D030485A}" type="slidenum">
              <a:rPr lang="en-US"/>
              <a:pPr/>
              <a:t>19</a:t>
            </a:fld>
            <a:endParaRPr lang="en-US"/>
          </a:p>
        </p:txBody>
      </p:sp>
      <p:sp>
        <p:nvSpPr>
          <p:cNvPr id="450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Upper left: A Greya politella moth ovipositing in one flower, while a bee-fly nectars at another flower. In some ecosystems bee-flies and solitary bees can swamp the mutualism</a:t>
            </a:r>
          </a:p>
          <a:p>
            <a:r>
              <a:rPr lang="en-US"/>
              <a:t>Between the moths and the plants</a:t>
            </a:r>
          </a:p>
          <a:p>
            <a:endParaRPr lang="en-US"/>
          </a:p>
          <a:p>
            <a:r>
              <a:rPr lang="en-US"/>
              <a:t>Lower left: A Lithophragma parviflorum plant showing developing capsules at the bottom and a flower at the top. The plants flower  along a stem from bottom to top.</a:t>
            </a:r>
          </a:p>
          <a:p>
            <a:endParaRPr lang="en-US"/>
          </a:p>
          <a:p>
            <a:r>
              <a:rPr lang="en-US"/>
              <a:t>Middle: One of the sampling designs used to assess the ecological outcome of the interaction. Are plants more likely to abort flowers with eggs than </a:t>
            </a:r>
          </a:p>
          <a:p>
            <a:r>
              <a:rPr lang="en-US"/>
              <a:t>Without eggs? (Another design includes the number of seeds produced by flowers with eggs as compared with those without eggs.) By comparing flowers</a:t>
            </a:r>
          </a:p>
          <a:p>
            <a:r>
              <a:rPr lang="en-US"/>
              <a:t>With and without eggs on the same plant, we can hold the effects of plant genotype constant. We assess many plants in each population.</a:t>
            </a:r>
          </a:p>
          <a:p>
            <a:endParaRPr lang="en-US"/>
          </a:p>
          <a:p>
            <a:r>
              <a:rPr lang="en-US"/>
              <a:t>Right: A cartoon showing a developing capsule and an aborted capsule. We collect the developing and aborting capsules on each plant before the aborted</a:t>
            </a:r>
          </a:p>
          <a:p>
            <a:r>
              <a:rPr lang="en-US"/>
              <a:t>Capsules have fallen off. </a:t>
            </a:r>
          </a:p>
        </p:txBody>
      </p:sp>
    </p:spTree>
    <p:extLst>
      <p:ext uri="{BB962C8B-B14F-4D97-AF65-F5344CB8AC3E}">
        <p14:creationId xmlns:p14="http://schemas.microsoft.com/office/powerpoint/2010/main" val="1201773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443228-F325-244C-B984-1E12E8219BAA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7BB19-8D59-BB49-8888-9D0A88B5C068}" type="slidenum">
              <a:rPr lang="en-US"/>
              <a:pPr/>
              <a:t>20</a:t>
            </a:fld>
            <a:endParaRPr lang="en-US"/>
          </a:p>
        </p:txBody>
      </p:sp>
      <p:sp>
        <p:nvSpPr>
          <p:cNvPr id="505858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859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b"/>
          <a:lstStyle/>
          <a:p>
            <a:pPr algn="r"/>
            <a:r>
              <a:rPr lang="en-US">
                <a:solidFill>
                  <a:schemeClr val="tx1"/>
                </a:solidFill>
                <a:latin typeface="Times New Roman" charset="0"/>
              </a:rPr>
              <a:t>1</a:t>
            </a:r>
          </a:p>
        </p:txBody>
      </p:sp>
      <p:sp>
        <p:nvSpPr>
          <p:cNvPr id="505860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861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862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586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11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2AC30D-047A-B142-AC3F-C12D75A9B2DA}" type="slidenum">
              <a:rPr lang="en-US"/>
              <a:pPr/>
              <a:t>21</a:t>
            </a:fld>
            <a:endParaRPr lang="en-US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2AC30D-047A-B142-AC3F-C12D75A9B2DA}" type="slidenum">
              <a:rPr lang="en-US"/>
              <a:pPr/>
              <a:t>22</a:t>
            </a:fld>
            <a:endParaRPr lang="en-US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19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4D4B2C-EE7D-5E4F-B6C5-6753DDAF1B34}" type="slidenum">
              <a:rPr lang="en-US"/>
              <a:pPr/>
              <a:t>3</a:t>
            </a:fld>
            <a:endParaRPr lang="en-US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25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4D4B2C-EE7D-5E4F-B6C5-6753DDAF1B34}" type="slidenum">
              <a:rPr lang="en-US"/>
              <a:pPr/>
              <a:t>4</a:t>
            </a:fld>
            <a:endParaRPr lang="en-US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68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0A8D41-840D-854D-9E5D-7E3E4C10755A}" type="slidenum">
              <a:rPr lang="en-US"/>
              <a:pPr/>
              <a:t>5</a:t>
            </a:fld>
            <a:endParaRPr 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8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36D1E1-3F96-104F-BFC6-E1B736898772}" type="slidenum">
              <a:rPr lang="en-US"/>
              <a:pPr/>
              <a:t>6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68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10120-CE3D-4B47-BD4A-3DF013FF85F5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7F8C68-DCC2-2648-B3B1-D82DDD5AACBA}" type="slidenum">
              <a:rPr lang="en-US" sz="1200">
                <a:solidFill>
                  <a:prstClr val="black"/>
                </a:solidFill>
              </a:rPr>
              <a:pPr/>
              <a:t>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42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7F8C68-DCC2-2648-B3B1-D82DDD5AACBA}" type="slidenum">
              <a:rPr lang="en-US" sz="1200">
                <a:solidFill>
                  <a:prstClr val="black"/>
                </a:solidFill>
              </a:rPr>
              <a:pPr/>
              <a:t>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42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7B76D-7173-774D-9332-7190D17893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91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815342-9D2E-F24A-A0F3-46A5A90083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4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E2ADE-D89D-684C-AF7B-9E76B1664E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45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F253E03-AD7A-7E48-A8D7-D958E3DF25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18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2DBCC-2247-9C48-8DD3-03DFF9CB1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78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0F87F-B706-4847-B15A-4FC5E62920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34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E60ED-6D2B-D849-9950-8CEBE4CA00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40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E7283-5787-E54E-BBBA-77D3AE2F5A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37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D0D32-98A0-D04E-902D-5CF0A06940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11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34408-C106-9942-8383-FCBA1B1D17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38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B843A-2F1A-B349-9EBE-EAB5198770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3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93885-5B60-374C-9FBE-45E97DFCCF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3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C1115-F3AD-8F48-AE13-E91DE5CC5E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40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4599C-67BD-0E47-B41F-24CA7AB8B9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97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128B3-2ABE-4646-9732-04BDD94435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8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247F8-2B1A-7643-A9A5-9503FF9BAD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81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A61CE1-1922-244D-9C2D-82A8189BB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7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E4D5B-D3A9-F54F-9089-663364E5A6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45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3E5AC-9F85-9748-8C1F-670BBB59DB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89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8580E-D674-D84C-84D6-FA8B18936D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91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2627F-14D9-7D42-9604-2035F52D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98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F60A5-95F8-A84B-B224-8F0195A18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5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F7363-5F34-F54A-9B93-B0377D01E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47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2329C-63DA-C64F-89A1-AAF103DC7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10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84EE3-8398-EE4E-8DC6-0F5B6C42F7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45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6F66-BD1C-5D4E-9A6D-30DED8D39B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03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AC088-A0DC-7C41-9486-094520AB8E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17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F4644-9FAB-D240-B723-1184AF156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88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014CB-66ED-0241-A557-0B0F26FC97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21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7E8A2-496E-CA4E-B33C-A82920CD08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32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i="1"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1"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1">
                <a:cs typeface="ＭＳ Ｐゴシック" charset="0"/>
              </a:defRPr>
            </a:lvl1pPr>
          </a:lstStyle>
          <a:p>
            <a:pPr>
              <a:defRPr/>
            </a:pPr>
            <a:fld id="{824F8AC2-C9DA-9D47-9BE8-0C2125BA72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6696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7B76D-7173-774D-9332-7190D17893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30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93885-5B60-374C-9FBE-45E97DFCCF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9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88128-B060-E04D-917A-25098F94F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35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F7363-5F34-F54A-9B93-B0377D01E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12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88128-B060-E04D-917A-25098F94FE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626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5DD74-FC68-CB45-991C-2AD8FF0B7E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767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07BE9-D19B-8341-950D-C6B46497F3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37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229BE-EC4B-5249-8D32-2C12C9F5D8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9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98F39-5EB4-6240-B3CB-32735335E5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18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116B1-D56C-1342-B096-9E167DCE08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359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815342-9D2E-F24A-A0F3-46A5A90083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78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E2ADE-D89D-684C-AF7B-9E76B1664E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909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F253E03-AD7A-7E48-A8D7-D958E3DF25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6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5DD74-FC68-CB45-991C-2AD8FF0B7E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62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07BE9-D19B-8341-950D-C6B46497F3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229BE-EC4B-5249-8D32-2C12C9F5D8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26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98F39-5EB4-6240-B3CB-32735335E5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77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116B1-D56C-1342-B096-9E167DCE08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7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</a:defRPr>
            </a:lvl1pPr>
          </a:lstStyle>
          <a:p>
            <a:fld id="{27935386-6D3F-644B-B23F-A790E1DA3C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</a:defRPr>
            </a:lvl1pPr>
          </a:lstStyle>
          <a:p>
            <a:fld id="{853BBE19-40B3-5444-A92C-3C4B9960925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2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DECF0BC-21EE-514C-8405-6C0CE5E309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2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</a:defRPr>
            </a:lvl1pPr>
          </a:lstStyle>
          <a:p>
            <a:fld id="{27935386-6D3F-644B-B23F-A790E1DA3C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3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.jpeg"/><Relationship Id="rId11" Type="http://schemas.openxmlformats.org/officeDocument/2006/relationships/image" Target="../media/image9.jp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24.jpe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271463" y="5491405"/>
            <a:ext cx="1199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80FF"/>
                </a:solidFill>
                <a:latin typeface="Calibri"/>
              </a:rPr>
              <a:t>Antagonist</a:t>
            </a:r>
            <a:endParaRPr lang="en-US" sz="2000" dirty="0">
              <a:solidFill>
                <a:srgbClr val="0080FF"/>
              </a:solidFill>
              <a:latin typeface="Calibri"/>
            </a:endParaRPr>
          </a:p>
        </p:txBody>
      </p:sp>
      <p:grpSp>
        <p:nvGrpSpPr>
          <p:cNvPr id="137220" name="Group 4"/>
          <p:cNvGrpSpPr>
            <a:grpSpLocks/>
          </p:cNvGrpSpPr>
          <p:nvPr/>
        </p:nvGrpSpPr>
        <p:grpSpPr bwMode="auto">
          <a:xfrm>
            <a:off x="4684713" y="2656130"/>
            <a:ext cx="1262062" cy="1811338"/>
            <a:chOff x="4069" y="934"/>
            <a:chExt cx="795" cy="1141"/>
          </a:xfrm>
        </p:grpSpPr>
        <p:pic>
          <p:nvPicPr>
            <p:cNvPr id="137221" name="Picture 5" descr="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2" t="13580" r="26595" b="20865"/>
            <a:stretch>
              <a:fillRect/>
            </a:stretch>
          </p:blipFill>
          <p:spPr bwMode="auto">
            <a:xfrm>
              <a:off x="4069" y="934"/>
              <a:ext cx="795" cy="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22" name="Rectangle 6"/>
            <p:cNvSpPr>
              <a:spLocks noChangeArrowheads="1"/>
            </p:cNvSpPr>
            <p:nvPr/>
          </p:nvSpPr>
          <p:spPr bwMode="auto">
            <a:xfrm>
              <a:off x="4078" y="936"/>
              <a:ext cx="769" cy="1139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7223" name="Group 7"/>
          <p:cNvGrpSpPr>
            <a:grpSpLocks/>
          </p:cNvGrpSpPr>
          <p:nvPr/>
        </p:nvGrpSpPr>
        <p:grpSpPr bwMode="auto">
          <a:xfrm>
            <a:off x="3302000" y="2656130"/>
            <a:ext cx="1233488" cy="1828800"/>
            <a:chOff x="2910" y="923"/>
            <a:chExt cx="777" cy="1152"/>
          </a:xfrm>
        </p:grpSpPr>
        <p:pic>
          <p:nvPicPr>
            <p:cNvPr id="137224" name="Picture 8" descr="DSC_0013_2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9" t="13582" r="39078" b="36020"/>
            <a:stretch>
              <a:fillRect/>
            </a:stretch>
          </p:blipFill>
          <p:spPr bwMode="auto">
            <a:xfrm>
              <a:off x="2920" y="923"/>
              <a:ext cx="767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25" name="Rectangle 9"/>
            <p:cNvSpPr>
              <a:spLocks noChangeArrowheads="1"/>
            </p:cNvSpPr>
            <p:nvPr/>
          </p:nvSpPr>
          <p:spPr bwMode="auto">
            <a:xfrm>
              <a:off x="2910" y="932"/>
              <a:ext cx="769" cy="1139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4748213" y="4669080"/>
            <a:ext cx="11054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Calibri"/>
              </a:rPr>
              <a:t>G. </a:t>
            </a:r>
            <a:r>
              <a:rPr lang="en-US" sz="1600" i="1" dirty="0" err="1">
                <a:solidFill>
                  <a:srgbClr val="FFFFFF"/>
                </a:solidFill>
                <a:latin typeface="Calibri"/>
              </a:rPr>
              <a:t>mitellae</a:t>
            </a:r>
            <a:endParaRPr lang="en-US" sz="16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37227" name="Text Box 11"/>
          <p:cNvSpPr txBox="1">
            <a:spLocks noChangeArrowheads="1"/>
          </p:cNvSpPr>
          <p:nvPr/>
        </p:nvSpPr>
        <p:spPr bwMode="auto">
          <a:xfrm>
            <a:off x="3284538" y="4669080"/>
            <a:ext cx="1079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u="sng" dirty="0">
                <a:solidFill>
                  <a:srgbClr val="FFFFFF"/>
                </a:solidFill>
                <a:latin typeface="Calibri"/>
              </a:rPr>
              <a:t>G. </a:t>
            </a:r>
            <a:r>
              <a:rPr lang="en-US" sz="1600" i="1" u="sng" dirty="0" err="1">
                <a:solidFill>
                  <a:srgbClr val="FFFFFF"/>
                </a:solidFill>
                <a:latin typeface="Calibri"/>
              </a:rPr>
              <a:t>obscura</a:t>
            </a:r>
            <a:endParaRPr lang="en-US" sz="16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7228" name="Text Box 12"/>
          <p:cNvSpPr txBox="1">
            <a:spLocks noChangeArrowheads="1"/>
          </p:cNvSpPr>
          <p:nvPr/>
        </p:nvSpPr>
        <p:spPr bwMode="auto">
          <a:xfrm>
            <a:off x="1766888" y="4669080"/>
            <a:ext cx="11643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Calibri"/>
              </a:rPr>
              <a:t>G. </a:t>
            </a:r>
            <a:r>
              <a:rPr lang="en-US" sz="1600" i="1" dirty="0" err="1">
                <a:solidFill>
                  <a:srgbClr val="FFFFFF"/>
                </a:solidFill>
                <a:latin typeface="Calibri"/>
              </a:rPr>
              <a:t>enchrysa</a:t>
            </a:r>
            <a:endParaRPr lang="en-US" sz="2000" dirty="0">
              <a:solidFill>
                <a:srgbClr val="0000FF"/>
              </a:solidFill>
              <a:latin typeface="Calibri"/>
            </a:endParaRPr>
          </a:p>
        </p:txBody>
      </p:sp>
      <p:grpSp>
        <p:nvGrpSpPr>
          <p:cNvPr id="137229" name="Group 13"/>
          <p:cNvGrpSpPr>
            <a:grpSpLocks/>
          </p:cNvGrpSpPr>
          <p:nvPr/>
        </p:nvGrpSpPr>
        <p:grpSpPr bwMode="auto">
          <a:xfrm>
            <a:off x="1847850" y="2656130"/>
            <a:ext cx="1252538" cy="1833563"/>
            <a:chOff x="2836" y="2797"/>
            <a:chExt cx="789" cy="1155"/>
          </a:xfrm>
        </p:grpSpPr>
        <p:pic>
          <p:nvPicPr>
            <p:cNvPr id="137230" name="Picture 14" descr="1564_POLonGRO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6" y="2797"/>
              <a:ext cx="789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31" name="Rectangle 15"/>
            <p:cNvSpPr>
              <a:spLocks noChangeArrowheads="1"/>
            </p:cNvSpPr>
            <p:nvPr/>
          </p:nvSpPr>
          <p:spPr bwMode="auto">
            <a:xfrm>
              <a:off x="2838" y="2813"/>
              <a:ext cx="769" cy="1139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7232" name="Group 16"/>
          <p:cNvGrpSpPr>
            <a:grpSpLocks/>
          </p:cNvGrpSpPr>
          <p:nvPr/>
        </p:nvGrpSpPr>
        <p:grpSpPr bwMode="auto">
          <a:xfrm>
            <a:off x="6075363" y="2656130"/>
            <a:ext cx="1249362" cy="1863725"/>
            <a:chOff x="2898" y="2788"/>
            <a:chExt cx="787" cy="1174"/>
          </a:xfrm>
        </p:grpSpPr>
        <p:pic>
          <p:nvPicPr>
            <p:cNvPr id="137233" name="Picture 17" descr="1212_POLonPA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" y="2810"/>
              <a:ext cx="787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34" name="Rectangle 18"/>
            <p:cNvSpPr>
              <a:spLocks noChangeArrowheads="1"/>
            </p:cNvSpPr>
            <p:nvPr/>
          </p:nvSpPr>
          <p:spPr bwMode="auto">
            <a:xfrm>
              <a:off x="2912" y="2788"/>
              <a:ext cx="769" cy="1139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37235" name="Text Box 19"/>
          <p:cNvSpPr txBox="1">
            <a:spLocks noChangeArrowheads="1"/>
          </p:cNvSpPr>
          <p:nvPr/>
        </p:nvSpPr>
        <p:spPr bwMode="auto">
          <a:xfrm>
            <a:off x="6140450" y="4669080"/>
            <a:ext cx="10939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Calibri"/>
              </a:rPr>
              <a:t>G. politella</a:t>
            </a:r>
            <a:endParaRPr lang="en-US" sz="16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7237" name="Text Box 21"/>
          <p:cNvSpPr txBox="1">
            <a:spLocks noChangeArrowheads="1"/>
          </p:cNvSpPr>
          <p:nvPr/>
        </p:nvSpPr>
        <p:spPr bwMode="auto">
          <a:xfrm>
            <a:off x="1714500" y="5491405"/>
            <a:ext cx="13901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80FF"/>
                </a:solidFill>
                <a:latin typeface="Calibri"/>
              </a:rPr>
              <a:t>Commensal/</a:t>
            </a:r>
          </a:p>
          <a:p>
            <a:r>
              <a:rPr lang="en-US" sz="1800" dirty="0">
                <a:solidFill>
                  <a:srgbClr val="0080FF"/>
                </a:solidFill>
                <a:latin typeface="Calibri"/>
              </a:rPr>
              <a:t>Antagonist</a:t>
            </a:r>
            <a:endParaRPr lang="en-US" sz="2000" dirty="0">
              <a:solidFill>
                <a:srgbClr val="0080FF"/>
              </a:solidFill>
              <a:latin typeface="Calibri"/>
            </a:endParaRPr>
          </a:p>
        </p:txBody>
      </p:sp>
      <p:sp>
        <p:nvSpPr>
          <p:cNvPr id="137238" name="Text Box 22"/>
          <p:cNvSpPr txBox="1">
            <a:spLocks noChangeArrowheads="1"/>
          </p:cNvSpPr>
          <p:nvPr/>
        </p:nvSpPr>
        <p:spPr bwMode="auto">
          <a:xfrm>
            <a:off x="3316288" y="5491405"/>
            <a:ext cx="116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80FF"/>
                </a:solidFill>
                <a:latin typeface="Calibri"/>
              </a:rPr>
              <a:t>Inefficient</a:t>
            </a:r>
          </a:p>
          <a:p>
            <a:r>
              <a:rPr lang="en-US" sz="1800" dirty="0" err="1">
                <a:solidFill>
                  <a:srgbClr val="0080FF"/>
                </a:solidFill>
                <a:latin typeface="Calibri"/>
              </a:rPr>
              <a:t>Mutualist</a:t>
            </a:r>
            <a:endParaRPr lang="en-US" sz="2000" dirty="0">
              <a:solidFill>
                <a:srgbClr val="0080FF"/>
              </a:solidFill>
              <a:latin typeface="Calibri"/>
            </a:endParaRPr>
          </a:p>
        </p:txBody>
      </p:sp>
      <p:sp>
        <p:nvSpPr>
          <p:cNvPr id="137239" name="Text Box 23"/>
          <p:cNvSpPr txBox="1">
            <a:spLocks noChangeArrowheads="1"/>
          </p:cNvSpPr>
          <p:nvPr/>
        </p:nvSpPr>
        <p:spPr bwMode="auto">
          <a:xfrm>
            <a:off x="4638675" y="5241925"/>
            <a:ext cx="13144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80FF"/>
                </a:solidFill>
                <a:latin typeface="Calibri"/>
              </a:rPr>
              <a:t>Moderately</a:t>
            </a:r>
          </a:p>
          <a:p>
            <a:r>
              <a:rPr lang="en-US" sz="1800" dirty="0">
                <a:solidFill>
                  <a:srgbClr val="0080FF"/>
                </a:solidFill>
                <a:latin typeface="Calibri"/>
              </a:rPr>
              <a:t>Efficient</a:t>
            </a:r>
          </a:p>
          <a:p>
            <a:r>
              <a:rPr lang="en-US" sz="1800" dirty="0" err="1">
                <a:solidFill>
                  <a:srgbClr val="0080FF"/>
                </a:solidFill>
                <a:latin typeface="Calibri"/>
              </a:rPr>
              <a:t>Mutualist</a:t>
            </a:r>
            <a:endParaRPr lang="en-US" sz="2000" dirty="0">
              <a:solidFill>
                <a:srgbClr val="0080FF"/>
              </a:solidFill>
              <a:latin typeface="Calibri"/>
            </a:endParaRPr>
          </a:p>
        </p:txBody>
      </p:sp>
      <p:sp>
        <p:nvSpPr>
          <p:cNvPr id="137240" name="Text Box 24"/>
          <p:cNvSpPr txBox="1">
            <a:spLocks noChangeArrowheads="1"/>
          </p:cNvSpPr>
          <p:nvPr/>
        </p:nvSpPr>
        <p:spPr bwMode="auto">
          <a:xfrm>
            <a:off x="6132513" y="5241925"/>
            <a:ext cx="122983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80FF"/>
                </a:solidFill>
                <a:latin typeface="Calibri"/>
              </a:rPr>
              <a:t>Highly</a:t>
            </a:r>
          </a:p>
          <a:p>
            <a:r>
              <a:rPr lang="en-US" sz="1800" dirty="0">
                <a:solidFill>
                  <a:srgbClr val="0080FF"/>
                </a:solidFill>
                <a:latin typeface="Calibri"/>
              </a:rPr>
              <a:t>Efficient</a:t>
            </a:r>
          </a:p>
          <a:p>
            <a:r>
              <a:rPr lang="en-US" sz="1800" dirty="0" err="1">
                <a:solidFill>
                  <a:srgbClr val="0080FF"/>
                </a:solidFill>
                <a:latin typeface="Calibri"/>
              </a:rPr>
              <a:t>Mutualist</a:t>
            </a:r>
            <a:r>
              <a:rPr lang="en-US" sz="1800" dirty="0">
                <a:solidFill>
                  <a:srgbClr val="0080FF"/>
                </a:solidFill>
                <a:latin typeface="Calibri"/>
              </a:rPr>
              <a:t>,</a:t>
            </a:r>
          </a:p>
          <a:p>
            <a:r>
              <a:rPr lang="en-US" sz="1800" dirty="0">
                <a:solidFill>
                  <a:srgbClr val="0080FF"/>
                </a:solidFill>
                <a:latin typeface="Calibri"/>
              </a:rPr>
              <a:t>Sometimes</a:t>
            </a:r>
          </a:p>
          <a:p>
            <a:r>
              <a:rPr lang="en-US" sz="1800" dirty="0">
                <a:solidFill>
                  <a:srgbClr val="0080FF"/>
                </a:solidFill>
                <a:latin typeface="Calibri"/>
              </a:rPr>
              <a:t>Exclusive</a:t>
            </a:r>
            <a:endParaRPr lang="en-US" sz="2000" dirty="0">
              <a:solidFill>
                <a:srgbClr val="0080FF"/>
              </a:solidFill>
              <a:latin typeface="Calibri"/>
            </a:endParaRPr>
          </a:p>
        </p:txBody>
      </p:sp>
      <p:sp>
        <p:nvSpPr>
          <p:cNvPr id="137241" name="Text Box 25"/>
          <p:cNvSpPr txBox="1">
            <a:spLocks noChangeArrowheads="1"/>
          </p:cNvSpPr>
          <p:nvPr/>
        </p:nvSpPr>
        <p:spPr bwMode="auto">
          <a:xfrm>
            <a:off x="7768650" y="5491405"/>
            <a:ext cx="11717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789DBA"/>
                </a:solidFill>
                <a:latin typeface="Calibri"/>
              </a:rPr>
              <a:t>Obligate</a:t>
            </a:r>
          </a:p>
          <a:p>
            <a:r>
              <a:rPr lang="en-US" sz="2000" dirty="0" err="1">
                <a:solidFill>
                  <a:srgbClr val="789DBA"/>
                </a:solidFill>
                <a:latin typeface="Calibri"/>
              </a:rPr>
              <a:t>mutualist</a:t>
            </a:r>
            <a:endParaRPr lang="en-US" sz="2000" dirty="0">
              <a:solidFill>
                <a:srgbClr val="789DBA"/>
              </a:solidFill>
              <a:latin typeface="Calibri"/>
            </a:endParaRPr>
          </a:p>
        </p:txBody>
      </p:sp>
      <p:pic>
        <p:nvPicPr>
          <p:cNvPr id="137242" name="Picture 26" descr="pipadult1 low 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4" t="9723" r="29805" b="13333"/>
          <a:stretch>
            <a:fillRect/>
          </a:stretch>
        </p:blipFill>
        <p:spPr bwMode="auto">
          <a:xfrm>
            <a:off x="669925" y="4062655"/>
            <a:ext cx="625475" cy="914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7243" name="Text Box 27"/>
          <p:cNvSpPr txBox="1">
            <a:spLocks noChangeArrowheads="1"/>
          </p:cNvSpPr>
          <p:nvPr/>
        </p:nvSpPr>
        <p:spPr bwMode="auto">
          <a:xfrm>
            <a:off x="381000" y="4986580"/>
            <a:ext cx="1146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u="sng" dirty="0">
                <a:solidFill>
                  <a:srgbClr val="FFFFFF"/>
                </a:solidFill>
                <a:latin typeface="Calibri"/>
              </a:rPr>
              <a:t>G. </a:t>
            </a:r>
            <a:r>
              <a:rPr lang="en-US" sz="1600" i="1" u="sng" dirty="0" err="1">
                <a:solidFill>
                  <a:srgbClr val="FFFFFF"/>
                </a:solidFill>
                <a:latin typeface="Calibri"/>
              </a:rPr>
              <a:t>piperella</a:t>
            </a:r>
            <a:endParaRPr lang="en-US" sz="2000" u="sng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37244" name="Picture 28" descr="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2" t="38676" r="44424" b="31863"/>
          <a:stretch>
            <a:fillRect/>
          </a:stretch>
        </p:blipFill>
        <p:spPr bwMode="auto">
          <a:xfrm rot="-5400000">
            <a:off x="510381" y="2901399"/>
            <a:ext cx="954088" cy="660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7245" name="Text Box 29"/>
          <p:cNvSpPr txBox="1">
            <a:spLocks noChangeArrowheads="1"/>
          </p:cNvSpPr>
          <p:nvPr/>
        </p:nvSpPr>
        <p:spPr bwMode="auto">
          <a:xfrm>
            <a:off x="381000" y="3716580"/>
            <a:ext cx="10797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Calibri"/>
              </a:rPr>
              <a:t>G. </a:t>
            </a:r>
            <a:r>
              <a:rPr lang="en-US" sz="1600" i="1" dirty="0" err="1">
                <a:solidFill>
                  <a:srgbClr val="FFFFFF"/>
                </a:solidFill>
                <a:latin typeface="Calibri"/>
              </a:rPr>
              <a:t>subalba</a:t>
            </a:r>
            <a:endParaRPr lang="en-US" sz="20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37246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8876"/>
          <a:stretch>
            <a:fillRect/>
          </a:stretch>
        </p:blipFill>
        <p:spPr bwMode="auto">
          <a:xfrm>
            <a:off x="647700" y="1179513"/>
            <a:ext cx="692150" cy="914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7247" name="Text Box 31"/>
          <p:cNvSpPr txBox="1">
            <a:spLocks noChangeArrowheads="1"/>
          </p:cNvSpPr>
          <p:nvPr/>
        </p:nvSpPr>
        <p:spPr bwMode="auto">
          <a:xfrm>
            <a:off x="381000" y="2365618"/>
            <a:ext cx="11695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Calibri"/>
              </a:rPr>
              <a:t>G. </a:t>
            </a:r>
            <a:r>
              <a:rPr lang="en-US" sz="1600" i="1" dirty="0" err="1">
                <a:solidFill>
                  <a:srgbClr val="FFFFFF"/>
                </a:solidFill>
                <a:latin typeface="Calibri"/>
              </a:rPr>
              <a:t>variabilis</a:t>
            </a:r>
            <a:endParaRPr lang="en-US" sz="20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37248" name="Picture 32" descr="app0019"/>
          <p:cNvPicPr>
            <a:picLocks noChangeAspect="1" noChangeArrowheads="1"/>
          </p:cNvPicPr>
          <p:nvPr/>
        </p:nvPicPr>
        <p:blipFill>
          <a:blip r:embed="rId10">
            <a:lum bright="4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2" r="29089"/>
          <a:stretch>
            <a:fillRect/>
          </a:stretch>
        </p:blipFill>
        <p:spPr bwMode="auto">
          <a:xfrm>
            <a:off x="7623175" y="2675180"/>
            <a:ext cx="1200150" cy="17827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489" y="6521673"/>
            <a:ext cx="3508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Thompson, Pellmyr, Segraves, Althoff, Brown,…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89333" y="1673420"/>
            <a:ext cx="883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Yucca</a:t>
            </a:r>
          </a:p>
          <a:p>
            <a:r>
              <a:rPr lang="en-US" sz="2000" dirty="0">
                <a:solidFill>
                  <a:srgbClr val="FFFF00"/>
                </a:solidFill>
              </a:rPr>
              <a:t>moths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00764" y="1856607"/>
            <a:ext cx="1648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Greya moths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1931939" y="2081359"/>
            <a:ext cx="170872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H="1">
            <a:off x="5578766" y="2079820"/>
            <a:ext cx="170872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Rectangle 5"/>
          <p:cNvSpPr/>
          <p:nvPr/>
        </p:nvSpPr>
        <p:spPr bwMode="auto">
          <a:xfrm>
            <a:off x="115454" y="1031394"/>
            <a:ext cx="7289031" cy="576503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endParaRPr lang="en-US" sz="2000" dirty="0">
              <a:solidFill>
                <a:srgbClr val="FFFFFF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394" y="3305177"/>
            <a:ext cx="2126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Some unknown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ancestor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283071" y="3601800"/>
            <a:ext cx="190936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4" name="Rectangle 43"/>
          <p:cNvSpPr/>
          <p:nvPr/>
        </p:nvSpPr>
        <p:spPr>
          <a:xfrm>
            <a:off x="3427255" y="6066648"/>
            <a:ext cx="2730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srgbClr val="FFFFFF"/>
                </a:solidFill>
                <a:latin typeface="Calibri"/>
                <a:cs typeface="Calibri"/>
              </a:rPr>
              <a:t>(What we knew in 1979)</a:t>
            </a:r>
          </a:p>
        </p:txBody>
      </p:sp>
      <p:pic>
        <p:nvPicPr>
          <p:cNvPr id="10" name="Picture 9" descr="slide 1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7" y="1932510"/>
            <a:ext cx="2201405" cy="33052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501100" y="1847880"/>
            <a:ext cx="2496862" cy="38880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950069" y="179388"/>
            <a:ext cx="735977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alibri"/>
              </a:rPr>
              <a:t>One of the Classic Examples of Coevolution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Calibri"/>
              </a:rPr>
              <a:t>Prodoxid Moths and Their Host Plants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3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088" y="222250"/>
            <a:ext cx="6111875" cy="6124575"/>
          </a:xfrm>
        </p:spPr>
      </p:pic>
      <p:sp>
        <p:nvSpPr>
          <p:cNvPr id="110595" name="Line 3"/>
          <p:cNvSpPr>
            <a:spLocks noChangeShapeType="1"/>
          </p:cNvSpPr>
          <p:nvPr/>
        </p:nvSpPr>
        <p:spPr bwMode="auto">
          <a:xfrm flipV="1">
            <a:off x="2873375" y="3098800"/>
            <a:ext cx="815975" cy="11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596" name="Freeform 4"/>
          <p:cNvSpPr>
            <a:spLocks/>
          </p:cNvSpPr>
          <p:nvPr/>
        </p:nvSpPr>
        <p:spPr bwMode="auto">
          <a:xfrm>
            <a:off x="4010025" y="4694238"/>
            <a:ext cx="490538" cy="749300"/>
          </a:xfrm>
          <a:custGeom>
            <a:avLst/>
            <a:gdLst>
              <a:gd name="T0" fmla="*/ 60 w 309"/>
              <a:gd name="T1" fmla="*/ 0 h 472"/>
              <a:gd name="T2" fmla="*/ 2 w 309"/>
              <a:gd name="T3" fmla="*/ 121 h 472"/>
              <a:gd name="T4" fmla="*/ 72 w 309"/>
              <a:gd name="T5" fmla="*/ 307 h 472"/>
              <a:gd name="T6" fmla="*/ 162 w 309"/>
              <a:gd name="T7" fmla="*/ 448 h 472"/>
              <a:gd name="T8" fmla="*/ 309 w 309"/>
              <a:gd name="T9" fmla="*/ 454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9" h="472">
                <a:moveTo>
                  <a:pt x="60" y="0"/>
                </a:moveTo>
                <a:cubicBezTo>
                  <a:pt x="30" y="35"/>
                  <a:pt x="0" y="70"/>
                  <a:pt x="2" y="121"/>
                </a:cubicBezTo>
                <a:cubicBezTo>
                  <a:pt x="4" y="172"/>
                  <a:pt x="45" y="253"/>
                  <a:pt x="72" y="307"/>
                </a:cubicBezTo>
                <a:cubicBezTo>
                  <a:pt x="99" y="361"/>
                  <a:pt x="123" y="424"/>
                  <a:pt x="162" y="448"/>
                </a:cubicBezTo>
                <a:cubicBezTo>
                  <a:pt x="201" y="472"/>
                  <a:pt x="255" y="463"/>
                  <a:pt x="309" y="45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4559300" y="6549923"/>
            <a:ext cx="457650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Rich et al. 2008 Mol. Ecol.; Thompson et al. 2013 PNAS, 2017 Am. Nat.</a:t>
            </a:r>
            <a:endParaRPr lang="en-US" sz="14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0598" name="Line 6"/>
          <p:cNvSpPr>
            <a:spLocks noChangeShapeType="1"/>
          </p:cNvSpPr>
          <p:nvPr/>
        </p:nvSpPr>
        <p:spPr bwMode="auto">
          <a:xfrm flipV="1">
            <a:off x="608013" y="5603875"/>
            <a:ext cx="3951287" cy="30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599" name="Line 7"/>
          <p:cNvSpPr>
            <a:spLocks noChangeShapeType="1"/>
          </p:cNvSpPr>
          <p:nvPr/>
        </p:nvSpPr>
        <p:spPr bwMode="auto">
          <a:xfrm flipV="1">
            <a:off x="539750" y="3108325"/>
            <a:ext cx="2355850" cy="204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3617913" y="2725738"/>
            <a:ext cx="6463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/>
              </a:rPr>
              <a:t>3.3%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4325937" y="4664894"/>
            <a:ext cx="895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/>
              </a:rPr>
              <a:t>3.1%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110603" name="Picture 11" descr="POL on PAR cross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16327" r="6097" b="6599"/>
          <a:stretch>
            <a:fillRect/>
          </a:stretch>
        </p:blipFill>
        <p:spPr bwMode="auto">
          <a:xfrm rot="18590090">
            <a:off x="6633368" y="573882"/>
            <a:ext cx="282416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0605" name="Text Box 13"/>
          <p:cNvSpPr txBox="1">
            <a:spLocks noChangeArrowheads="1"/>
          </p:cNvSpPr>
          <p:nvPr/>
        </p:nvSpPr>
        <p:spPr bwMode="auto">
          <a:xfrm>
            <a:off x="4162425" y="2884488"/>
            <a:ext cx="13350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/>
              </a:rPr>
              <a:t>(COI difference)</a:t>
            </a:r>
          </a:p>
        </p:txBody>
      </p:sp>
      <p:sp>
        <p:nvSpPr>
          <p:cNvPr id="110606" name="Text Box 14"/>
          <p:cNvSpPr txBox="1">
            <a:spLocks noChangeArrowheads="1"/>
          </p:cNvSpPr>
          <p:nvPr/>
        </p:nvSpPr>
        <p:spPr bwMode="auto">
          <a:xfrm>
            <a:off x="3507495" y="214313"/>
            <a:ext cx="3379515" cy="12003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dirty="0">
                <a:solidFill>
                  <a:srgbClr val="28A8E9"/>
                </a:solidFill>
                <a:latin typeface="Calibri"/>
              </a:rPr>
              <a:t>Allopatric Diversification:</a:t>
            </a:r>
            <a:endParaRPr lang="en-US" i="1" dirty="0">
              <a:solidFill>
                <a:srgbClr val="28A8E9"/>
              </a:solidFill>
              <a:latin typeface="Calibri"/>
            </a:endParaRPr>
          </a:p>
          <a:p>
            <a:pPr algn="ctr"/>
            <a:r>
              <a:rPr lang="en-US" i="1" dirty="0">
                <a:solidFill>
                  <a:srgbClr val="28A8E9"/>
                </a:solidFill>
                <a:latin typeface="Calibri"/>
              </a:rPr>
              <a:t>G. politella </a:t>
            </a:r>
            <a:r>
              <a:rPr lang="en-US" dirty="0">
                <a:solidFill>
                  <a:srgbClr val="28A8E9"/>
                </a:solidFill>
                <a:latin typeface="Calibri"/>
              </a:rPr>
              <a:t>cryptic taxa</a:t>
            </a:r>
          </a:p>
          <a:p>
            <a:pPr algn="ctr"/>
            <a:r>
              <a:rPr lang="en-US" dirty="0">
                <a:solidFill>
                  <a:srgbClr val="28A8E9"/>
                </a:solidFill>
                <a:latin typeface="Calibri"/>
              </a:rPr>
              <a:t>On </a:t>
            </a:r>
            <a:r>
              <a:rPr lang="en-US" i="1" dirty="0">
                <a:solidFill>
                  <a:srgbClr val="28A8E9"/>
                </a:solidFill>
                <a:latin typeface="Calibri"/>
              </a:rPr>
              <a:t>Lithophragma </a:t>
            </a:r>
            <a:r>
              <a:rPr lang="en-US" dirty="0">
                <a:solidFill>
                  <a:srgbClr val="28A8E9"/>
                </a:solidFill>
                <a:latin typeface="Calibri"/>
              </a:rPr>
              <a:t>species</a:t>
            </a:r>
          </a:p>
        </p:txBody>
      </p:sp>
      <p:sp>
        <p:nvSpPr>
          <p:cNvPr id="110607" name="Line 15"/>
          <p:cNvSpPr>
            <a:spLocks noChangeShapeType="1"/>
          </p:cNvSpPr>
          <p:nvPr/>
        </p:nvSpPr>
        <p:spPr bwMode="auto">
          <a:xfrm flipH="1">
            <a:off x="8426450" y="1287463"/>
            <a:ext cx="296863" cy="2889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67635" y="2575722"/>
            <a:ext cx="1736725" cy="1828800"/>
            <a:chOff x="7034213" y="4589463"/>
            <a:chExt cx="1736725" cy="1828800"/>
          </a:xfrm>
        </p:grpSpPr>
        <p:pic>
          <p:nvPicPr>
            <p:cNvPr id="110602" name="Picture 10" descr="Img1647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2" t="7024" r="24527" b="1639"/>
            <a:stretch>
              <a:fillRect/>
            </a:stretch>
          </p:blipFill>
          <p:spPr bwMode="auto">
            <a:xfrm>
              <a:off x="7034213" y="4589463"/>
              <a:ext cx="1585912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608" name="Line 16"/>
            <p:cNvSpPr>
              <a:spLocks noChangeShapeType="1"/>
            </p:cNvSpPr>
            <p:nvPr/>
          </p:nvSpPr>
          <p:spPr bwMode="auto">
            <a:xfrm flipH="1">
              <a:off x="8474075" y="4970463"/>
              <a:ext cx="296863" cy="28892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724400" y="4443862"/>
            <a:ext cx="2071687" cy="1828800"/>
            <a:chOff x="6665913" y="2563813"/>
            <a:chExt cx="2071687" cy="1828800"/>
          </a:xfrm>
        </p:grpSpPr>
        <p:pic>
          <p:nvPicPr>
            <p:cNvPr id="110604" name="Picture 12" descr="Img146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7" t="15797" r="37337" b="11317"/>
            <a:stretch>
              <a:fillRect/>
            </a:stretch>
          </p:blipFill>
          <p:spPr bwMode="auto">
            <a:xfrm>
              <a:off x="6665913" y="2563813"/>
              <a:ext cx="2071687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609" name="Line 17"/>
            <p:cNvSpPr>
              <a:spLocks noChangeShapeType="1"/>
            </p:cNvSpPr>
            <p:nvPr/>
          </p:nvSpPr>
          <p:spPr bwMode="auto">
            <a:xfrm flipH="1">
              <a:off x="8424863" y="3370263"/>
              <a:ext cx="296862" cy="28892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44800" y="3241040"/>
            <a:ext cx="115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California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51200" y="2214880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Oregon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61360" y="1249680"/>
            <a:ext cx="13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20679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3314700" y="1905000"/>
            <a:ext cx="2565400" cy="3467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title"/>
          </p:nvPr>
        </p:nvSpPr>
        <p:spPr>
          <a:xfrm>
            <a:off x="655638" y="1970088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Greya and Lithophragma geographic covariance</a:t>
            </a:r>
            <a:endParaRPr lang="en-US"/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>
            <a:lum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1" y="1433513"/>
            <a:ext cx="9144000" cy="4113212"/>
          </a:xfrm>
          <a:prstGeom prst="rect">
            <a:avLst/>
          </a:prstGeom>
          <a:noFill/>
          <a:ln w="28575">
            <a:solidFill>
              <a:srgbClr val="800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7993063" y="2125663"/>
            <a:ext cx="1138237" cy="4476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7854950" y="1947863"/>
            <a:ext cx="120650" cy="6746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5" name="Freeform 7"/>
          <p:cNvSpPr>
            <a:spLocks/>
          </p:cNvSpPr>
          <p:nvPr/>
        </p:nvSpPr>
        <p:spPr bwMode="auto">
          <a:xfrm>
            <a:off x="7853363" y="2476500"/>
            <a:ext cx="101600" cy="147638"/>
          </a:xfrm>
          <a:custGeom>
            <a:avLst/>
            <a:gdLst>
              <a:gd name="T0" fmla="*/ 64 w 64"/>
              <a:gd name="T1" fmla="*/ 93 h 93"/>
              <a:gd name="T2" fmla="*/ 40 w 64"/>
              <a:gd name="T3" fmla="*/ 69 h 93"/>
              <a:gd name="T4" fmla="*/ 18 w 64"/>
              <a:gd name="T5" fmla="*/ 43 h 93"/>
              <a:gd name="T6" fmla="*/ 16 w 64"/>
              <a:gd name="T7" fmla="*/ 11 h 93"/>
              <a:gd name="T8" fmla="*/ 0 w 64"/>
              <a:gd name="T9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93">
                <a:moveTo>
                  <a:pt x="64" y="93"/>
                </a:moveTo>
                <a:cubicBezTo>
                  <a:pt x="54" y="84"/>
                  <a:pt x="46" y="80"/>
                  <a:pt x="40" y="69"/>
                </a:cubicBezTo>
                <a:cubicBezTo>
                  <a:pt x="34" y="51"/>
                  <a:pt x="32" y="52"/>
                  <a:pt x="18" y="43"/>
                </a:cubicBezTo>
                <a:cubicBezTo>
                  <a:pt x="17" y="32"/>
                  <a:pt x="18" y="21"/>
                  <a:pt x="16" y="11"/>
                </a:cubicBezTo>
                <a:cubicBezTo>
                  <a:pt x="14" y="4"/>
                  <a:pt x="0" y="0"/>
                  <a:pt x="0" y="0"/>
                </a:cubicBezTo>
              </a:path>
            </a:pathLst>
          </a:custGeom>
          <a:noFill/>
          <a:ln w="9525">
            <a:solidFill>
              <a:srgbClr val="8C8C8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7843838" y="2509838"/>
            <a:ext cx="88900" cy="131762"/>
          </a:xfrm>
          <a:custGeom>
            <a:avLst/>
            <a:gdLst>
              <a:gd name="T0" fmla="*/ 56 w 56"/>
              <a:gd name="T1" fmla="*/ 75 h 83"/>
              <a:gd name="T2" fmla="*/ 35 w 56"/>
              <a:gd name="T3" fmla="*/ 51 h 83"/>
              <a:gd name="T4" fmla="*/ 22 w 56"/>
              <a:gd name="T5" fmla="*/ 40 h 83"/>
              <a:gd name="T6" fmla="*/ 11 w 56"/>
              <a:gd name="T7" fmla="*/ 0 h 83"/>
              <a:gd name="T8" fmla="*/ 0 w 56"/>
              <a:gd name="T9" fmla="*/ 22 h 83"/>
              <a:gd name="T10" fmla="*/ 3 w 56"/>
              <a:gd name="T11" fmla="*/ 56 h 83"/>
              <a:gd name="T12" fmla="*/ 38 w 56"/>
              <a:gd name="T13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" h="83">
                <a:moveTo>
                  <a:pt x="56" y="75"/>
                </a:moveTo>
                <a:cubicBezTo>
                  <a:pt x="32" y="83"/>
                  <a:pt x="43" y="63"/>
                  <a:pt x="35" y="51"/>
                </a:cubicBezTo>
                <a:cubicBezTo>
                  <a:pt x="31" y="46"/>
                  <a:pt x="25" y="44"/>
                  <a:pt x="22" y="40"/>
                </a:cubicBezTo>
                <a:cubicBezTo>
                  <a:pt x="16" y="25"/>
                  <a:pt x="13" y="15"/>
                  <a:pt x="11" y="0"/>
                </a:cubicBezTo>
                <a:cubicBezTo>
                  <a:pt x="5" y="6"/>
                  <a:pt x="0" y="22"/>
                  <a:pt x="0" y="22"/>
                </a:cubicBezTo>
                <a:cubicBezTo>
                  <a:pt x="5" y="36"/>
                  <a:pt x="8" y="40"/>
                  <a:pt x="3" y="56"/>
                </a:cubicBezTo>
                <a:cubicBezTo>
                  <a:pt x="10" y="75"/>
                  <a:pt x="25" y="70"/>
                  <a:pt x="38" y="83"/>
                </a:cubicBezTo>
              </a:path>
            </a:pathLst>
          </a:custGeom>
          <a:solidFill>
            <a:srgbClr val="F9F9F9"/>
          </a:solidFill>
          <a:ln w="9525">
            <a:solidFill>
              <a:srgbClr val="FAFAF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7" name="Oval 9"/>
          <p:cNvSpPr>
            <a:spLocks noChangeArrowheads="1"/>
          </p:cNvSpPr>
          <p:nvPr/>
        </p:nvSpPr>
        <p:spPr bwMode="auto">
          <a:xfrm>
            <a:off x="7265988" y="2178050"/>
            <a:ext cx="55562" cy="50800"/>
          </a:xfrm>
          <a:prstGeom prst="ellipse">
            <a:avLst/>
          </a:prstGeom>
          <a:solidFill>
            <a:srgbClr val="F6F6F6"/>
          </a:solidFill>
          <a:ln w="9525">
            <a:solidFill>
              <a:srgbClr val="F6F6F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8" name="Oval 10"/>
          <p:cNvSpPr>
            <a:spLocks noChangeArrowheads="1"/>
          </p:cNvSpPr>
          <p:nvPr/>
        </p:nvSpPr>
        <p:spPr bwMode="auto">
          <a:xfrm>
            <a:off x="7227888" y="2386013"/>
            <a:ext cx="55562" cy="50800"/>
          </a:xfrm>
          <a:prstGeom prst="ellipse">
            <a:avLst/>
          </a:prstGeom>
          <a:solidFill>
            <a:srgbClr val="F6F6F6"/>
          </a:solidFill>
          <a:ln w="9525">
            <a:solidFill>
              <a:srgbClr val="F6F6F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9" name="Oval 11"/>
          <p:cNvSpPr>
            <a:spLocks noChangeArrowheads="1"/>
          </p:cNvSpPr>
          <p:nvPr/>
        </p:nvSpPr>
        <p:spPr bwMode="auto">
          <a:xfrm>
            <a:off x="7426325" y="2506663"/>
            <a:ext cx="55563" cy="50800"/>
          </a:xfrm>
          <a:prstGeom prst="ellipse">
            <a:avLst/>
          </a:prstGeom>
          <a:solidFill>
            <a:srgbClr val="F6F6F6"/>
          </a:solidFill>
          <a:ln w="9525">
            <a:solidFill>
              <a:srgbClr val="F6F6F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0" name="Oval 12"/>
          <p:cNvSpPr>
            <a:spLocks noChangeArrowheads="1"/>
          </p:cNvSpPr>
          <p:nvPr/>
        </p:nvSpPr>
        <p:spPr bwMode="auto">
          <a:xfrm>
            <a:off x="7494588" y="2525713"/>
            <a:ext cx="55562" cy="50800"/>
          </a:xfrm>
          <a:prstGeom prst="ellipse">
            <a:avLst/>
          </a:prstGeom>
          <a:solidFill>
            <a:srgbClr val="F6F6F6"/>
          </a:solidFill>
          <a:ln w="9525">
            <a:solidFill>
              <a:srgbClr val="F6F6F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1" name="Oval 13"/>
          <p:cNvSpPr>
            <a:spLocks noChangeArrowheads="1"/>
          </p:cNvSpPr>
          <p:nvPr/>
        </p:nvSpPr>
        <p:spPr bwMode="auto">
          <a:xfrm>
            <a:off x="7499350" y="2357438"/>
            <a:ext cx="55563" cy="50800"/>
          </a:xfrm>
          <a:prstGeom prst="ellipse">
            <a:avLst/>
          </a:prstGeom>
          <a:solidFill>
            <a:srgbClr val="F6F6F6"/>
          </a:solidFill>
          <a:ln w="9525">
            <a:solidFill>
              <a:srgbClr val="F6F6F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2" name="Oval 14"/>
          <p:cNvSpPr>
            <a:spLocks noChangeArrowheads="1"/>
          </p:cNvSpPr>
          <p:nvPr/>
        </p:nvSpPr>
        <p:spPr bwMode="auto">
          <a:xfrm>
            <a:off x="7502525" y="2468563"/>
            <a:ext cx="55563" cy="50800"/>
          </a:xfrm>
          <a:prstGeom prst="ellipse">
            <a:avLst/>
          </a:prstGeom>
          <a:solidFill>
            <a:srgbClr val="F6F6F6"/>
          </a:solidFill>
          <a:ln w="9525">
            <a:solidFill>
              <a:srgbClr val="F6F6F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3" name="Oval 15"/>
          <p:cNvSpPr>
            <a:spLocks noChangeArrowheads="1"/>
          </p:cNvSpPr>
          <p:nvPr/>
        </p:nvSpPr>
        <p:spPr bwMode="auto">
          <a:xfrm>
            <a:off x="7431088" y="2433638"/>
            <a:ext cx="55562" cy="50800"/>
          </a:xfrm>
          <a:prstGeom prst="ellipse">
            <a:avLst/>
          </a:prstGeom>
          <a:solidFill>
            <a:srgbClr val="F6F6F6"/>
          </a:solidFill>
          <a:ln w="9525">
            <a:solidFill>
              <a:srgbClr val="F6F6F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4" name="Oval 16"/>
          <p:cNvSpPr>
            <a:spLocks noChangeArrowheads="1"/>
          </p:cNvSpPr>
          <p:nvPr/>
        </p:nvSpPr>
        <p:spPr bwMode="auto">
          <a:xfrm>
            <a:off x="7621588" y="2357438"/>
            <a:ext cx="55562" cy="50800"/>
          </a:xfrm>
          <a:prstGeom prst="ellipse">
            <a:avLst/>
          </a:prstGeom>
          <a:solidFill>
            <a:srgbClr val="F6F6F6"/>
          </a:solidFill>
          <a:ln w="9525">
            <a:solidFill>
              <a:srgbClr val="F6F6F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5" name="Oval 17"/>
          <p:cNvSpPr>
            <a:spLocks noChangeArrowheads="1"/>
          </p:cNvSpPr>
          <p:nvPr/>
        </p:nvSpPr>
        <p:spPr bwMode="auto">
          <a:xfrm>
            <a:off x="7608888" y="2314575"/>
            <a:ext cx="55562" cy="50800"/>
          </a:xfrm>
          <a:prstGeom prst="ellipse">
            <a:avLst/>
          </a:prstGeom>
          <a:solidFill>
            <a:srgbClr val="F6F6F6"/>
          </a:solidFill>
          <a:ln w="9525">
            <a:solidFill>
              <a:srgbClr val="F6F6F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6" name="Oval 18"/>
          <p:cNvSpPr>
            <a:spLocks noChangeArrowheads="1"/>
          </p:cNvSpPr>
          <p:nvPr/>
        </p:nvSpPr>
        <p:spPr bwMode="auto">
          <a:xfrm>
            <a:off x="7519988" y="2438400"/>
            <a:ext cx="55562" cy="50800"/>
          </a:xfrm>
          <a:prstGeom prst="ellipse">
            <a:avLst/>
          </a:prstGeom>
          <a:solidFill>
            <a:srgbClr val="F6F6F6"/>
          </a:solidFill>
          <a:ln w="9525">
            <a:solidFill>
              <a:srgbClr val="F6F6F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7" name="Oval 19"/>
          <p:cNvSpPr>
            <a:spLocks noChangeArrowheads="1"/>
          </p:cNvSpPr>
          <p:nvPr/>
        </p:nvSpPr>
        <p:spPr bwMode="auto">
          <a:xfrm>
            <a:off x="7542213" y="2466975"/>
            <a:ext cx="55562" cy="50800"/>
          </a:xfrm>
          <a:prstGeom prst="ellipse">
            <a:avLst/>
          </a:prstGeom>
          <a:solidFill>
            <a:srgbClr val="F6F6F6"/>
          </a:solidFill>
          <a:ln w="9525">
            <a:solidFill>
              <a:srgbClr val="F6F6F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8" name="Freeform 20"/>
          <p:cNvSpPr>
            <a:spLocks/>
          </p:cNvSpPr>
          <p:nvPr/>
        </p:nvSpPr>
        <p:spPr bwMode="auto">
          <a:xfrm>
            <a:off x="7500938" y="2506663"/>
            <a:ext cx="98425" cy="25400"/>
          </a:xfrm>
          <a:custGeom>
            <a:avLst/>
            <a:gdLst>
              <a:gd name="T0" fmla="*/ 62 w 62"/>
              <a:gd name="T1" fmla="*/ 5 h 16"/>
              <a:gd name="T2" fmla="*/ 32 w 62"/>
              <a:gd name="T3" fmla="*/ 10 h 16"/>
              <a:gd name="T4" fmla="*/ 0 w 62"/>
              <a:gd name="T5" fmla="*/ 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" h="16">
                <a:moveTo>
                  <a:pt x="62" y="5"/>
                </a:moveTo>
                <a:cubicBezTo>
                  <a:pt x="46" y="2"/>
                  <a:pt x="43" y="0"/>
                  <a:pt x="32" y="10"/>
                </a:cubicBezTo>
                <a:cubicBezTo>
                  <a:pt x="0" y="7"/>
                  <a:pt x="7" y="16"/>
                  <a:pt x="0" y="2"/>
                </a:cubicBezTo>
              </a:path>
            </a:pathLst>
          </a:custGeom>
          <a:noFill/>
          <a:ln w="6350" cmpd="sng">
            <a:solidFill>
              <a:srgbClr val="BEBE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9" name="Freeform 21"/>
          <p:cNvSpPr>
            <a:spLocks/>
          </p:cNvSpPr>
          <p:nvPr/>
        </p:nvSpPr>
        <p:spPr bwMode="auto">
          <a:xfrm>
            <a:off x="7469188" y="2420938"/>
            <a:ext cx="15875" cy="80962"/>
          </a:xfrm>
          <a:custGeom>
            <a:avLst/>
            <a:gdLst>
              <a:gd name="T0" fmla="*/ 7 w 10"/>
              <a:gd name="T1" fmla="*/ 51 h 51"/>
              <a:gd name="T2" fmla="*/ 4 w 10"/>
              <a:gd name="T3" fmla="*/ 16 h 51"/>
              <a:gd name="T4" fmla="*/ 10 w 10"/>
              <a:gd name="T5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51">
                <a:moveTo>
                  <a:pt x="7" y="51"/>
                </a:moveTo>
                <a:cubicBezTo>
                  <a:pt x="2" y="39"/>
                  <a:pt x="0" y="28"/>
                  <a:pt x="4" y="16"/>
                </a:cubicBezTo>
                <a:cubicBezTo>
                  <a:pt x="5" y="10"/>
                  <a:pt x="10" y="0"/>
                  <a:pt x="10" y="0"/>
                </a:cubicBezTo>
              </a:path>
            </a:pathLst>
          </a:custGeom>
          <a:noFill/>
          <a:ln w="9525">
            <a:solidFill>
              <a:srgbClr val="C7C7C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0" name="Freeform 22"/>
          <p:cNvSpPr>
            <a:spLocks/>
          </p:cNvSpPr>
          <p:nvPr/>
        </p:nvSpPr>
        <p:spPr bwMode="auto">
          <a:xfrm>
            <a:off x="7434263" y="2438400"/>
            <a:ext cx="12700" cy="46038"/>
          </a:xfrm>
          <a:custGeom>
            <a:avLst/>
            <a:gdLst>
              <a:gd name="T0" fmla="*/ 8 w 8"/>
              <a:gd name="T1" fmla="*/ 29 h 29"/>
              <a:gd name="T2" fmla="*/ 0 w 8"/>
              <a:gd name="T3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29">
                <a:moveTo>
                  <a:pt x="8" y="29"/>
                </a:moveTo>
                <a:cubicBezTo>
                  <a:pt x="4" y="19"/>
                  <a:pt x="3" y="9"/>
                  <a:pt x="0" y="0"/>
                </a:cubicBezTo>
              </a:path>
            </a:pathLst>
          </a:custGeom>
          <a:noFill/>
          <a:ln w="9525">
            <a:solidFill>
              <a:srgbClr val="9595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1" name="Text Box 23"/>
          <p:cNvSpPr txBox="1">
            <a:spLocks noChangeArrowheads="1"/>
          </p:cNvSpPr>
          <p:nvPr/>
        </p:nvSpPr>
        <p:spPr bwMode="auto">
          <a:xfrm>
            <a:off x="6391275" y="4252913"/>
            <a:ext cx="852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Times" charset="0"/>
              </a:rPr>
              <a:t>California</a:t>
            </a:r>
          </a:p>
        </p:txBody>
      </p:sp>
      <p:sp>
        <p:nvSpPr>
          <p:cNvPr id="114712" name="Text Box 24"/>
          <p:cNvSpPr txBox="1">
            <a:spLocks noChangeArrowheads="1"/>
          </p:cNvSpPr>
          <p:nvPr/>
        </p:nvSpPr>
        <p:spPr bwMode="auto">
          <a:xfrm>
            <a:off x="6388100" y="2660650"/>
            <a:ext cx="674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Times" charset="0"/>
              </a:rPr>
              <a:t>Oregon</a:t>
            </a:r>
          </a:p>
        </p:txBody>
      </p:sp>
      <p:sp>
        <p:nvSpPr>
          <p:cNvPr id="114713" name="Text Box 25"/>
          <p:cNvSpPr txBox="1">
            <a:spLocks noChangeArrowheads="1"/>
          </p:cNvSpPr>
          <p:nvPr/>
        </p:nvSpPr>
        <p:spPr bwMode="auto">
          <a:xfrm>
            <a:off x="6311900" y="2092325"/>
            <a:ext cx="971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Times" charset="0"/>
              </a:rPr>
              <a:t>Washington</a:t>
            </a:r>
          </a:p>
        </p:txBody>
      </p:sp>
      <p:sp>
        <p:nvSpPr>
          <p:cNvPr id="114714" name="Text Box 26"/>
          <p:cNvSpPr txBox="1">
            <a:spLocks noChangeArrowheads="1"/>
          </p:cNvSpPr>
          <p:nvPr/>
        </p:nvSpPr>
        <p:spPr bwMode="auto">
          <a:xfrm>
            <a:off x="7578725" y="2852738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Times" charset="0"/>
              </a:rPr>
              <a:t>Idaho</a:t>
            </a:r>
            <a:endParaRPr lang="en-US" sz="1000" b="1">
              <a:latin typeface="Times" charset="0"/>
            </a:endParaRPr>
          </a:p>
        </p:txBody>
      </p:sp>
      <p:sp>
        <p:nvSpPr>
          <p:cNvPr id="114715" name="Text Box 27"/>
          <p:cNvSpPr txBox="1">
            <a:spLocks noChangeArrowheads="1"/>
          </p:cNvSpPr>
          <p:nvPr/>
        </p:nvSpPr>
        <p:spPr bwMode="auto">
          <a:xfrm>
            <a:off x="231127" y="242244"/>
            <a:ext cx="86654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EB9419"/>
                </a:solidFill>
              </a:rPr>
              <a:t>Greya obscura </a:t>
            </a:r>
            <a:r>
              <a:rPr lang="en-US" dirty="0">
                <a:solidFill>
                  <a:srgbClr val="EB9419"/>
                </a:solidFill>
              </a:rPr>
              <a:t>complex is embedded within </a:t>
            </a:r>
            <a:r>
              <a:rPr lang="en-US" i="1" dirty="0">
                <a:solidFill>
                  <a:srgbClr val="EB9419"/>
                </a:solidFill>
              </a:rPr>
              <a:t>G. politella </a:t>
            </a:r>
            <a:r>
              <a:rPr lang="en-US" dirty="0">
                <a:solidFill>
                  <a:srgbClr val="EB9419"/>
                </a:solidFill>
              </a:rPr>
              <a:t>range</a:t>
            </a:r>
            <a:r>
              <a:rPr lang="en-US" sz="3200" b="1" dirty="0">
                <a:solidFill>
                  <a:srgbClr val="EB9419"/>
                </a:solidFill>
              </a:rPr>
              <a:t> </a:t>
            </a:r>
            <a:r>
              <a:rPr lang="en-US" dirty="0">
                <a:solidFill>
                  <a:srgbClr val="EB9419"/>
                </a:solidFill>
              </a:rPr>
              <a:t>and also pollinates </a:t>
            </a:r>
            <a:r>
              <a:rPr lang="en-US" i="1" dirty="0">
                <a:solidFill>
                  <a:srgbClr val="EB9419"/>
                </a:solidFill>
              </a:rPr>
              <a:t>Lithophragma </a:t>
            </a:r>
            <a:endParaRPr lang="en-US" dirty="0">
              <a:solidFill>
                <a:srgbClr val="EB9419"/>
              </a:solidFill>
            </a:endParaRPr>
          </a:p>
        </p:txBody>
      </p:sp>
      <p:sp>
        <p:nvSpPr>
          <p:cNvPr id="114716" name="Rectangle 28"/>
          <p:cNvSpPr>
            <a:spLocks noChangeArrowheads="1"/>
          </p:cNvSpPr>
          <p:nvPr/>
        </p:nvSpPr>
        <p:spPr bwMode="auto">
          <a:xfrm>
            <a:off x="2967038" y="1897063"/>
            <a:ext cx="2895600" cy="3543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7" name="Rectangle 29"/>
          <p:cNvSpPr>
            <a:spLocks noChangeArrowheads="1"/>
          </p:cNvSpPr>
          <p:nvPr/>
        </p:nvSpPr>
        <p:spPr bwMode="auto">
          <a:xfrm>
            <a:off x="2628900" y="1485900"/>
            <a:ext cx="1435100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8" name="Rectangle 30"/>
          <p:cNvSpPr>
            <a:spLocks noChangeArrowheads="1"/>
          </p:cNvSpPr>
          <p:nvPr/>
        </p:nvSpPr>
        <p:spPr bwMode="auto">
          <a:xfrm>
            <a:off x="1308100" y="3060700"/>
            <a:ext cx="1778000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9" name="Rectangle 31"/>
          <p:cNvSpPr>
            <a:spLocks noChangeArrowheads="1"/>
          </p:cNvSpPr>
          <p:nvPr/>
        </p:nvSpPr>
        <p:spPr bwMode="auto">
          <a:xfrm>
            <a:off x="1308100" y="3924300"/>
            <a:ext cx="1778000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0" name="Rectangle 32"/>
          <p:cNvSpPr>
            <a:spLocks noChangeArrowheads="1"/>
          </p:cNvSpPr>
          <p:nvPr/>
        </p:nvSpPr>
        <p:spPr bwMode="auto">
          <a:xfrm>
            <a:off x="1308100" y="4787900"/>
            <a:ext cx="1778000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1" name="Rectangle 33"/>
          <p:cNvSpPr>
            <a:spLocks noChangeArrowheads="1"/>
          </p:cNvSpPr>
          <p:nvPr/>
        </p:nvSpPr>
        <p:spPr bwMode="auto">
          <a:xfrm>
            <a:off x="4406900" y="1473200"/>
            <a:ext cx="1422400" cy="20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2" name="Freeform 34"/>
          <p:cNvSpPr>
            <a:spLocks/>
          </p:cNvSpPr>
          <p:nvPr/>
        </p:nvSpPr>
        <p:spPr bwMode="auto">
          <a:xfrm>
            <a:off x="5834063" y="1947863"/>
            <a:ext cx="261937" cy="203200"/>
          </a:xfrm>
          <a:custGeom>
            <a:avLst/>
            <a:gdLst>
              <a:gd name="T0" fmla="*/ 106 w 165"/>
              <a:gd name="T1" fmla="*/ 0 h 128"/>
              <a:gd name="T2" fmla="*/ 165 w 165"/>
              <a:gd name="T3" fmla="*/ 37 h 128"/>
              <a:gd name="T4" fmla="*/ 154 w 165"/>
              <a:gd name="T5" fmla="*/ 128 h 128"/>
              <a:gd name="T6" fmla="*/ 0 w 165"/>
              <a:gd name="T7" fmla="*/ 80 h 128"/>
              <a:gd name="T8" fmla="*/ 5 w 165"/>
              <a:gd name="T9" fmla="*/ 0 h 128"/>
              <a:gd name="T10" fmla="*/ 106 w 165"/>
              <a:gd name="T11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5" h="128">
                <a:moveTo>
                  <a:pt x="106" y="0"/>
                </a:moveTo>
                <a:lnTo>
                  <a:pt x="165" y="37"/>
                </a:lnTo>
                <a:lnTo>
                  <a:pt x="154" y="128"/>
                </a:lnTo>
                <a:lnTo>
                  <a:pt x="0" y="80"/>
                </a:lnTo>
                <a:lnTo>
                  <a:pt x="5" y="0"/>
                </a:lnTo>
                <a:lnTo>
                  <a:pt x="10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3" name="Freeform 35"/>
          <p:cNvSpPr>
            <a:spLocks/>
          </p:cNvSpPr>
          <p:nvPr/>
        </p:nvSpPr>
        <p:spPr bwMode="auto">
          <a:xfrm>
            <a:off x="6096000" y="1990725"/>
            <a:ext cx="173038" cy="147638"/>
          </a:xfrm>
          <a:custGeom>
            <a:avLst/>
            <a:gdLst>
              <a:gd name="T0" fmla="*/ 45 w 109"/>
              <a:gd name="T1" fmla="*/ 80 h 93"/>
              <a:gd name="T2" fmla="*/ 106 w 109"/>
              <a:gd name="T3" fmla="*/ 55 h 93"/>
              <a:gd name="T4" fmla="*/ 109 w 109"/>
              <a:gd name="T5" fmla="*/ 20 h 93"/>
              <a:gd name="T6" fmla="*/ 90 w 109"/>
              <a:gd name="T7" fmla="*/ 0 h 93"/>
              <a:gd name="T8" fmla="*/ 13 w 109"/>
              <a:gd name="T9" fmla="*/ 7 h 93"/>
              <a:gd name="T10" fmla="*/ 0 w 109"/>
              <a:gd name="T11" fmla="*/ 26 h 93"/>
              <a:gd name="T12" fmla="*/ 19 w 109"/>
              <a:gd name="T13" fmla="*/ 68 h 93"/>
              <a:gd name="T14" fmla="*/ 22 w 109"/>
              <a:gd name="T15" fmla="*/ 93 h 93"/>
              <a:gd name="T16" fmla="*/ 45 w 109"/>
              <a:gd name="T17" fmla="*/ 8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93">
                <a:moveTo>
                  <a:pt x="45" y="80"/>
                </a:moveTo>
                <a:lnTo>
                  <a:pt x="106" y="55"/>
                </a:lnTo>
                <a:lnTo>
                  <a:pt x="109" y="20"/>
                </a:lnTo>
                <a:lnTo>
                  <a:pt x="90" y="0"/>
                </a:lnTo>
                <a:lnTo>
                  <a:pt x="13" y="7"/>
                </a:lnTo>
                <a:lnTo>
                  <a:pt x="0" y="26"/>
                </a:lnTo>
                <a:lnTo>
                  <a:pt x="19" y="68"/>
                </a:lnTo>
                <a:lnTo>
                  <a:pt x="22" y="93"/>
                </a:lnTo>
                <a:lnTo>
                  <a:pt x="45" y="80"/>
                </a:lnTo>
                <a:close/>
              </a:path>
            </a:pathLst>
          </a:custGeom>
          <a:solidFill>
            <a:srgbClr val="F3F3F3"/>
          </a:solidFill>
          <a:ln w="9525">
            <a:solidFill>
              <a:srgbClr val="EEEEE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4" name="Freeform 36"/>
          <p:cNvSpPr>
            <a:spLocks/>
          </p:cNvSpPr>
          <p:nvPr/>
        </p:nvSpPr>
        <p:spPr bwMode="auto">
          <a:xfrm>
            <a:off x="6091238" y="1985963"/>
            <a:ext cx="22225" cy="93662"/>
          </a:xfrm>
          <a:custGeom>
            <a:avLst/>
            <a:gdLst>
              <a:gd name="T0" fmla="*/ 14 w 14"/>
              <a:gd name="T1" fmla="*/ 59 h 59"/>
              <a:gd name="T2" fmla="*/ 3 w 14"/>
              <a:gd name="T3" fmla="*/ 22 h 59"/>
              <a:gd name="T4" fmla="*/ 1 w 14"/>
              <a:gd name="T5" fmla="*/ 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" h="59">
                <a:moveTo>
                  <a:pt x="14" y="59"/>
                </a:moveTo>
                <a:cubicBezTo>
                  <a:pt x="7" y="48"/>
                  <a:pt x="6" y="34"/>
                  <a:pt x="3" y="22"/>
                </a:cubicBezTo>
                <a:cubicBezTo>
                  <a:pt x="0" y="5"/>
                  <a:pt x="1" y="0"/>
                  <a:pt x="1" y="8"/>
                </a:cubicBezTo>
              </a:path>
            </a:pathLst>
          </a:custGeom>
          <a:noFill/>
          <a:ln w="6350">
            <a:solidFill>
              <a:srgbClr val="81818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5" name="Rectangle 37"/>
          <p:cNvSpPr>
            <a:spLocks noChangeArrowheads="1"/>
          </p:cNvSpPr>
          <p:nvPr/>
        </p:nvSpPr>
        <p:spPr bwMode="auto">
          <a:xfrm>
            <a:off x="4229100" y="1714500"/>
            <a:ext cx="254000" cy="1206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6" name="Rectangle 38"/>
          <p:cNvSpPr>
            <a:spLocks noChangeArrowheads="1"/>
          </p:cNvSpPr>
          <p:nvPr/>
        </p:nvSpPr>
        <p:spPr bwMode="auto">
          <a:xfrm>
            <a:off x="0" y="1495425"/>
            <a:ext cx="2273300" cy="383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/>
          </a:p>
        </p:txBody>
      </p:sp>
      <p:sp>
        <p:nvSpPr>
          <p:cNvPr id="114727" name="Rectangle 39"/>
          <p:cNvSpPr>
            <a:spLocks noChangeArrowheads="1"/>
          </p:cNvSpPr>
          <p:nvPr/>
        </p:nvSpPr>
        <p:spPr bwMode="auto">
          <a:xfrm>
            <a:off x="2120900" y="1905000"/>
            <a:ext cx="1143000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8" name="Oval 40"/>
          <p:cNvSpPr>
            <a:spLocks noChangeArrowheads="1"/>
          </p:cNvSpPr>
          <p:nvPr/>
        </p:nvSpPr>
        <p:spPr bwMode="auto">
          <a:xfrm>
            <a:off x="6257925" y="3932238"/>
            <a:ext cx="112713" cy="122237"/>
          </a:xfrm>
          <a:prstGeom prst="ellipse">
            <a:avLst/>
          </a:prstGeom>
          <a:solidFill>
            <a:srgbClr val="E8E8E8"/>
          </a:solidFill>
          <a:ln w="9525">
            <a:solidFill>
              <a:srgbClr val="F3F3F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29" name="Rectangle 41"/>
          <p:cNvSpPr>
            <a:spLocks noChangeArrowheads="1"/>
          </p:cNvSpPr>
          <p:nvPr/>
        </p:nvSpPr>
        <p:spPr bwMode="auto">
          <a:xfrm>
            <a:off x="5851525" y="3921125"/>
            <a:ext cx="285750" cy="133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30" name="Rectangle 42"/>
          <p:cNvSpPr>
            <a:spLocks noChangeArrowheads="1"/>
          </p:cNvSpPr>
          <p:nvPr/>
        </p:nvSpPr>
        <p:spPr bwMode="auto">
          <a:xfrm>
            <a:off x="2019" y="5507038"/>
            <a:ext cx="9144000" cy="10366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The </a:t>
            </a:r>
            <a:r>
              <a:rPr lang="en-US" sz="2000" i="1" dirty="0" err="1">
                <a:solidFill>
                  <a:schemeClr val="bg1"/>
                </a:solidFill>
              </a:rPr>
              <a:t>ifficient</a:t>
            </a:r>
            <a:r>
              <a:rPr lang="en-US" sz="2000" i="1" dirty="0">
                <a:solidFill>
                  <a:schemeClr val="bg1"/>
                </a:solidFill>
              </a:rPr>
              <a:t> pollinator</a:t>
            </a:r>
            <a:endParaRPr lang="en-US" sz="2000" i="1" dirty="0"/>
          </a:p>
        </p:txBody>
      </p:sp>
      <p:sp>
        <p:nvSpPr>
          <p:cNvPr id="114731" name="Rectangle 43"/>
          <p:cNvSpPr>
            <a:spLocks noChangeArrowheads="1"/>
          </p:cNvSpPr>
          <p:nvPr/>
        </p:nvSpPr>
        <p:spPr bwMode="auto">
          <a:xfrm>
            <a:off x="5800725" y="4813300"/>
            <a:ext cx="874713" cy="2857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34" name="Line 46"/>
          <p:cNvSpPr>
            <a:spLocks noChangeShapeType="1"/>
          </p:cNvSpPr>
          <p:nvPr/>
        </p:nvSpPr>
        <p:spPr bwMode="auto">
          <a:xfrm>
            <a:off x="1501775" y="3165475"/>
            <a:ext cx="7938" cy="292100"/>
          </a:xfrm>
          <a:prstGeom prst="line">
            <a:avLst/>
          </a:prstGeom>
          <a:noFill/>
          <a:ln w="38100">
            <a:solidFill>
              <a:srgbClr val="008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40" name="Rectangle 52"/>
          <p:cNvSpPr>
            <a:spLocks noChangeArrowheads="1"/>
          </p:cNvSpPr>
          <p:nvPr/>
        </p:nvSpPr>
        <p:spPr bwMode="auto">
          <a:xfrm>
            <a:off x="1270000" y="3065463"/>
            <a:ext cx="411163" cy="358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741" name="Rectangle 53"/>
          <p:cNvSpPr>
            <a:spLocks noChangeArrowheads="1"/>
          </p:cNvSpPr>
          <p:nvPr/>
        </p:nvSpPr>
        <p:spPr bwMode="auto">
          <a:xfrm>
            <a:off x="5876925" y="3135313"/>
            <a:ext cx="174625" cy="69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744" name="Oval 56"/>
          <p:cNvSpPr>
            <a:spLocks noChangeArrowheads="1"/>
          </p:cNvSpPr>
          <p:nvPr/>
        </p:nvSpPr>
        <p:spPr bwMode="auto">
          <a:xfrm>
            <a:off x="7186613" y="1995488"/>
            <a:ext cx="158750" cy="122237"/>
          </a:xfrm>
          <a:prstGeom prst="ellipse">
            <a:avLst/>
          </a:prstGeom>
          <a:solidFill>
            <a:srgbClr val="F6F6F6"/>
          </a:solidFill>
          <a:ln w="9525">
            <a:solidFill>
              <a:srgbClr val="F4F4F4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745" name="Line 57"/>
          <p:cNvSpPr>
            <a:spLocks noChangeShapeType="1"/>
          </p:cNvSpPr>
          <p:nvPr/>
        </p:nvSpPr>
        <p:spPr bwMode="auto">
          <a:xfrm>
            <a:off x="6303963" y="2039938"/>
            <a:ext cx="762000" cy="0"/>
          </a:xfrm>
          <a:prstGeom prst="line">
            <a:avLst/>
          </a:prstGeom>
          <a:noFill/>
          <a:ln w="28575">
            <a:solidFill>
              <a:srgbClr val="F1F1F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4749" name="Picture 61" descr="Fig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" r="57831"/>
          <a:stretch>
            <a:fillRect/>
          </a:stretch>
        </p:blipFill>
        <p:spPr bwMode="auto">
          <a:xfrm>
            <a:off x="3080827" y="1424668"/>
            <a:ext cx="2328258" cy="54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753" name="Line 65"/>
          <p:cNvSpPr>
            <a:spLocks noChangeShapeType="1"/>
          </p:cNvSpPr>
          <p:nvPr/>
        </p:nvSpPr>
        <p:spPr bwMode="auto">
          <a:xfrm flipH="1">
            <a:off x="5447634" y="4356488"/>
            <a:ext cx="825780" cy="441488"/>
          </a:xfrm>
          <a:prstGeom prst="line">
            <a:avLst/>
          </a:prstGeom>
          <a:noFill/>
          <a:ln w="38100" cmpd="sng">
            <a:solidFill>
              <a:srgbClr val="FFCC66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3080827" y="6549346"/>
            <a:ext cx="2539918" cy="30865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Text Box 59"/>
          <p:cNvSpPr txBox="1">
            <a:spLocks noChangeArrowheads="1"/>
          </p:cNvSpPr>
          <p:nvPr/>
        </p:nvSpPr>
        <p:spPr bwMode="auto">
          <a:xfrm>
            <a:off x="4664180" y="6557963"/>
            <a:ext cx="45406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/>
              </a:rPr>
              <a:t>Thompson and Rich 2011 J. </a:t>
            </a:r>
            <a:r>
              <a:rPr lang="en-US" sz="1200" dirty="0" err="1">
                <a:solidFill>
                  <a:srgbClr val="FFFFFF"/>
                </a:solidFill>
                <a:latin typeface="Calibri"/>
              </a:rPr>
              <a:t>Biogeo</a:t>
            </a:r>
            <a:r>
              <a:rPr lang="en-US" sz="1200" dirty="0">
                <a:solidFill>
                  <a:srgbClr val="FFFFFF"/>
                </a:solidFill>
                <a:latin typeface="Calibri"/>
              </a:rPr>
              <a:t>.;   Thompson et al. 2010 Ecol. </a:t>
            </a:r>
            <a:r>
              <a:rPr lang="en-US" sz="1200" dirty="0" err="1">
                <a:solidFill>
                  <a:srgbClr val="FFFFFF"/>
                </a:solidFill>
                <a:latin typeface="Calibri"/>
              </a:rPr>
              <a:t>Lett</a:t>
            </a:r>
            <a:r>
              <a:rPr lang="en-US" sz="1200" dirty="0">
                <a:solidFill>
                  <a:srgbClr val="FFFFFF"/>
                </a:solidFill>
                <a:latin typeface="Calibri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07840" y="4541520"/>
            <a:ext cx="159121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EB9419"/>
                </a:solidFill>
              </a:rPr>
              <a:t>G. obscura </a:t>
            </a:r>
            <a:r>
              <a:rPr lang="en-US" sz="1200" dirty="0">
                <a:solidFill>
                  <a:srgbClr val="EB9419"/>
                </a:solidFill>
              </a:rPr>
              <a:t>complex</a:t>
            </a:r>
            <a:endParaRPr lang="en-US" sz="1200" i="1" dirty="0">
              <a:solidFill>
                <a:srgbClr val="EB9419"/>
              </a:solidFill>
            </a:endParaRPr>
          </a:p>
        </p:txBody>
      </p:sp>
      <p:pic>
        <p:nvPicPr>
          <p:cNvPr id="55" name="Picture 51" descr="Fig 2 OBS Map Flattened and smaller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" y="2581911"/>
            <a:ext cx="3028170" cy="240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5060455"/>
            <a:ext cx="2702560" cy="17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0129" y="5128998"/>
            <a:ext cx="1565590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3366FF"/>
                </a:solidFill>
              </a:rPr>
              <a:t>G. politella</a:t>
            </a:r>
            <a:r>
              <a:rPr lang="en-US" sz="1200" dirty="0">
                <a:solidFill>
                  <a:srgbClr val="3366FF"/>
                </a:solidFill>
              </a:rPr>
              <a:t> complex</a:t>
            </a:r>
            <a:endParaRPr lang="en-US" sz="1200" i="1" dirty="0">
              <a:solidFill>
                <a:srgbClr val="3366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97357" y="1872491"/>
            <a:ext cx="2727122" cy="3565876"/>
            <a:chOff x="6097357" y="1872491"/>
            <a:chExt cx="2727122" cy="3565876"/>
          </a:xfrm>
        </p:grpSpPr>
        <p:sp>
          <p:nvSpPr>
            <p:cNvPr id="7" name="Freeform 6"/>
            <p:cNvSpPr/>
            <p:nvPr/>
          </p:nvSpPr>
          <p:spPr>
            <a:xfrm>
              <a:off x="6097357" y="1872491"/>
              <a:ext cx="2531746" cy="3565876"/>
            </a:xfrm>
            <a:custGeom>
              <a:avLst/>
              <a:gdLst>
                <a:gd name="connsiteX0" fmla="*/ 2377073 w 2531746"/>
                <a:gd name="connsiteY0" fmla="*/ 968811 h 3565876"/>
                <a:gd name="connsiteX1" fmla="*/ 2279385 w 2531746"/>
                <a:gd name="connsiteY1" fmla="*/ 651302 h 3565876"/>
                <a:gd name="connsiteX2" fmla="*/ 2043306 w 2531746"/>
                <a:gd name="connsiteY2" fmla="*/ 309369 h 3565876"/>
                <a:gd name="connsiteX3" fmla="*/ 1725820 w 2531746"/>
                <a:gd name="connsiteY3" fmla="*/ 48848 h 3565876"/>
                <a:gd name="connsiteX4" fmla="*/ 1457178 w 2531746"/>
                <a:gd name="connsiteY4" fmla="*/ 48848 h 3565876"/>
                <a:gd name="connsiteX5" fmla="*/ 1033864 w 2531746"/>
                <a:gd name="connsiteY5" fmla="*/ 65131 h 3565876"/>
                <a:gd name="connsiteX6" fmla="*/ 691956 w 2531746"/>
                <a:gd name="connsiteY6" fmla="*/ 0 h 3565876"/>
                <a:gd name="connsiteX7" fmla="*/ 537284 w 2531746"/>
                <a:gd name="connsiteY7" fmla="*/ 40707 h 3565876"/>
                <a:gd name="connsiteX8" fmla="*/ 407033 w 2531746"/>
                <a:gd name="connsiteY8" fmla="*/ 179108 h 3565876"/>
                <a:gd name="connsiteX9" fmla="*/ 309345 w 2531746"/>
                <a:gd name="connsiteY9" fmla="*/ 374499 h 3565876"/>
                <a:gd name="connsiteX10" fmla="*/ 219798 w 2531746"/>
                <a:gd name="connsiteY10" fmla="*/ 480335 h 3565876"/>
                <a:gd name="connsiteX11" fmla="*/ 113969 w 2531746"/>
                <a:gd name="connsiteY11" fmla="*/ 797845 h 3565876"/>
                <a:gd name="connsiteX12" fmla="*/ 105828 w 2531746"/>
                <a:gd name="connsiteY12" fmla="*/ 1074648 h 3565876"/>
                <a:gd name="connsiteX13" fmla="*/ 0 w 2531746"/>
                <a:gd name="connsiteY13" fmla="*/ 1327027 h 3565876"/>
                <a:gd name="connsiteX14" fmla="*/ 73266 w 2531746"/>
                <a:gd name="connsiteY14" fmla="*/ 1823644 h 3565876"/>
                <a:gd name="connsiteX15" fmla="*/ 170954 w 2531746"/>
                <a:gd name="connsiteY15" fmla="*/ 2165578 h 3565876"/>
                <a:gd name="connsiteX16" fmla="*/ 317486 w 2531746"/>
                <a:gd name="connsiteY16" fmla="*/ 2548217 h 3565876"/>
                <a:gd name="connsiteX17" fmla="*/ 569846 w 2531746"/>
                <a:gd name="connsiteY17" fmla="*/ 3020411 h 3565876"/>
                <a:gd name="connsiteX18" fmla="*/ 651253 w 2531746"/>
                <a:gd name="connsiteY18" fmla="*/ 3150671 h 3565876"/>
                <a:gd name="connsiteX19" fmla="*/ 862910 w 2531746"/>
                <a:gd name="connsiteY19" fmla="*/ 3150671 h 3565876"/>
                <a:gd name="connsiteX20" fmla="*/ 1090849 w 2531746"/>
                <a:gd name="connsiteY20" fmla="*/ 3215801 h 3565876"/>
                <a:gd name="connsiteX21" fmla="*/ 1221099 w 2531746"/>
                <a:gd name="connsiteY21" fmla="*/ 3248366 h 3565876"/>
                <a:gd name="connsiteX22" fmla="*/ 1278084 w 2531746"/>
                <a:gd name="connsiteY22" fmla="*/ 3427474 h 3565876"/>
                <a:gd name="connsiteX23" fmla="*/ 1261803 w 2531746"/>
                <a:gd name="connsiteY23" fmla="*/ 3565876 h 3565876"/>
                <a:gd name="connsiteX24" fmla="*/ 1383913 w 2531746"/>
                <a:gd name="connsiteY24" fmla="*/ 3565876 h 3565876"/>
                <a:gd name="connsiteX25" fmla="*/ 1416475 w 2531746"/>
                <a:gd name="connsiteY25" fmla="*/ 3403050 h 3565876"/>
                <a:gd name="connsiteX26" fmla="*/ 1335069 w 2531746"/>
                <a:gd name="connsiteY26" fmla="*/ 3166953 h 3565876"/>
                <a:gd name="connsiteX27" fmla="*/ 1115271 w 2531746"/>
                <a:gd name="connsiteY27" fmla="*/ 3142530 h 3565876"/>
                <a:gd name="connsiteX28" fmla="*/ 1009442 w 2531746"/>
                <a:gd name="connsiteY28" fmla="*/ 3069258 h 3565876"/>
                <a:gd name="connsiteX29" fmla="*/ 854769 w 2531746"/>
                <a:gd name="connsiteY29" fmla="*/ 2963422 h 3565876"/>
                <a:gd name="connsiteX30" fmla="*/ 659394 w 2531746"/>
                <a:gd name="connsiteY30" fmla="*/ 2670336 h 3565876"/>
                <a:gd name="connsiteX31" fmla="*/ 529143 w 2531746"/>
                <a:gd name="connsiteY31" fmla="*/ 2442381 h 3565876"/>
                <a:gd name="connsiteX32" fmla="*/ 480299 w 2531746"/>
                <a:gd name="connsiteY32" fmla="*/ 2352827 h 3565876"/>
                <a:gd name="connsiteX33" fmla="*/ 480299 w 2531746"/>
                <a:gd name="connsiteY33" fmla="*/ 2352827 h 3565876"/>
                <a:gd name="connsiteX34" fmla="*/ 675675 w 2531746"/>
                <a:gd name="connsiteY34" fmla="*/ 2417957 h 3565876"/>
                <a:gd name="connsiteX35" fmla="*/ 781503 w 2531746"/>
                <a:gd name="connsiteY35" fmla="*/ 2540076 h 3565876"/>
                <a:gd name="connsiteX36" fmla="*/ 862910 w 2531746"/>
                <a:gd name="connsiteY36" fmla="*/ 2597065 h 3565876"/>
                <a:gd name="connsiteX37" fmla="*/ 903613 w 2531746"/>
                <a:gd name="connsiteY37" fmla="*/ 2678477 h 3565876"/>
                <a:gd name="connsiteX38" fmla="*/ 928035 w 2531746"/>
                <a:gd name="connsiteY38" fmla="*/ 2833161 h 3565876"/>
                <a:gd name="connsiteX39" fmla="*/ 952457 w 2531746"/>
                <a:gd name="connsiteY39" fmla="*/ 2947139 h 3565876"/>
                <a:gd name="connsiteX40" fmla="*/ 1058286 w 2531746"/>
                <a:gd name="connsiteY40" fmla="*/ 2947139 h 3565876"/>
                <a:gd name="connsiteX41" fmla="*/ 1131552 w 2531746"/>
                <a:gd name="connsiteY41" fmla="*/ 2792455 h 3565876"/>
                <a:gd name="connsiteX42" fmla="*/ 1139693 w 2531746"/>
                <a:gd name="connsiteY42" fmla="*/ 2654054 h 3565876"/>
                <a:gd name="connsiteX43" fmla="*/ 1074567 w 2531746"/>
                <a:gd name="connsiteY43" fmla="*/ 2474946 h 3565876"/>
                <a:gd name="connsiteX44" fmla="*/ 1058286 w 2531746"/>
                <a:gd name="connsiteY44" fmla="*/ 2393533 h 3565876"/>
                <a:gd name="connsiteX45" fmla="*/ 862910 w 2531746"/>
                <a:gd name="connsiteY45" fmla="*/ 2287697 h 3565876"/>
                <a:gd name="connsiteX46" fmla="*/ 708237 w 2531746"/>
                <a:gd name="connsiteY46" fmla="*/ 2108589 h 3565876"/>
                <a:gd name="connsiteX47" fmla="*/ 521002 w 2531746"/>
                <a:gd name="connsiteY47" fmla="*/ 2051600 h 3565876"/>
                <a:gd name="connsiteX48" fmla="*/ 333767 w 2531746"/>
                <a:gd name="connsiteY48" fmla="*/ 1978328 h 3565876"/>
                <a:gd name="connsiteX49" fmla="*/ 293064 w 2531746"/>
                <a:gd name="connsiteY49" fmla="*/ 1571265 h 3565876"/>
                <a:gd name="connsiteX50" fmla="*/ 236079 w 2531746"/>
                <a:gd name="connsiteY50" fmla="*/ 1310744 h 3565876"/>
                <a:gd name="connsiteX51" fmla="*/ 293064 w 2531746"/>
                <a:gd name="connsiteY51" fmla="*/ 1180484 h 3565876"/>
                <a:gd name="connsiteX52" fmla="*/ 732659 w 2531746"/>
                <a:gd name="connsiteY52" fmla="*/ 1074648 h 3565876"/>
                <a:gd name="connsiteX53" fmla="*/ 1278084 w 2531746"/>
                <a:gd name="connsiteY53" fmla="*/ 1066506 h 3565876"/>
                <a:gd name="connsiteX54" fmla="*/ 1717680 w 2531746"/>
                <a:gd name="connsiteY54" fmla="*/ 1204908 h 3565876"/>
                <a:gd name="connsiteX55" fmla="*/ 2157276 w 2531746"/>
                <a:gd name="connsiteY55" fmla="*/ 1196767 h 3565876"/>
                <a:gd name="connsiteX56" fmla="*/ 2466621 w 2531746"/>
                <a:gd name="connsiteY56" fmla="*/ 936246 h 3565876"/>
                <a:gd name="connsiteX57" fmla="*/ 2531746 w 2531746"/>
                <a:gd name="connsiteY57" fmla="*/ 789703 h 356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531746" h="3565876">
                  <a:moveTo>
                    <a:pt x="2377073" y="968811"/>
                  </a:moveTo>
                  <a:lnTo>
                    <a:pt x="2279385" y="651302"/>
                  </a:lnTo>
                  <a:lnTo>
                    <a:pt x="2043306" y="309369"/>
                  </a:lnTo>
                  <a:lnTo>
                    <a:pt x="1725820" y="48848"/>
                  </a:lnTo>
                  <a:lnTo>
                    <a:pt x="1457178" y="48848"/>
                  </a:lnTo>
                  <a:lnTo>
                    <a:pt x="1033864" y="65131"/>
                  </a:lnTo>
                  <a:lnTo>
                    <a:pt x="691956" y="0"/>
                  </a:lnTo>
                  <a:lnTo>
                    <a:pt x="537284" y="40707"/>
                  </a:lnTo>
                  <a:lnTo>
                    <a:pt x="407033" y="179108"/>
                  </a:lnTo>
                  <a:lnTo>
                    <a:pt x="309345" y="374499"/>
                  </a:lnTo>
                  <a:lnTo>
                    <a:pt x="219798" y="480335"/>
                  </a:lnTo>
                  <a:lnTo>
                    <a:pt x="113969" y="797845"/>
                  </a:lnTo>
                  <a:lnTo>
                    <a:pt x="105828" y="1074648"/>
                  </a:lnTo>
                  <a:lnTo>
                    <a:pt x="0" y="1327027"/>
                  </a:lnTo>
                  <a:lnTo>
                    <a:pt x="73266" y="1823644"/>
                  </a:lnTo>
                  <a:lnTo>
                    <a:pt x="170954" y="2165578"/>
                  </a:lnTo>
                  <a:lnTo>
                    <a:pt x="317486" y="2548217"/>
                  </a:lnTo>
                  <a:lnTo>
                    <a:pt x="569846" y="3020411"/>
                  </a:lnTo>
                  <a:lnTo>
                    <a:pt x="651253" y="3150671"/>
                  </a:lnTo>
                  <a:lnTo>
                    <a:pt x="862910" y="3150671"/>
                  </a:lnTo>
                  <a:lnTo>
                    <a:pt x="1090849" y="3215801"/>
                  </a:lnTo>
                  <a:lnTo>
                    <a:pt x="1221099" y="3248366"/>
                  </a:lnTo>
                  <a:lnTo>
                    <a:pt x="1278084" y="3427474"/>
                  </a:lnTo>
                  <a:lnTo>
                    <a:pt x="1261803" y="3565876"/>
                  </a:lnTo>
                  <a:lnTo>
                    <a:pt x="1383913" y="3565876"/>
                  </a:lnTo>
                  <a:lnTo>
                    <a:pt x="1416475" y="3403050"/>
                  </a:lnTo>
                  <a:lnTo>
                    <a:pt x="1335069" y="3166953"/>
                  </a:lnTo>
                  <a:lnTo>
                    <a:pt x="1115271" y="3142530"/>
                  </a:lnTo>
                  <a:lnTo>
                    <a:pt x="1009442" y="3069258"/>
                  </a:lnTo>
                  <a:lnTo>
                    <a:pt x="854769" y="2963422"/>
                  </a:lnTo>
                  <a:lnTo>
                    <a:pt x="659394" y="2670336"/>
                  </a:lnTo>
                  <a:lnTo>
                    <a:pt x="529143" y="2442381"/>
                  </a:lnTo>
                  <a:lnTo>
                    <a:pt x="480299" y="2352827"/>
                  </a:lnTo>
                  <a:lnTo>
                    <a:pt x="480299" y="2352827"/>
                  </a:lnTo>
                  <a:lnTo>
                    <a:pt x="675675" y="2417957"/>
                  </a:lnTo>
                  <a:lnTo>
                    <a:pt x="781503" y="2540076"/>
                  </a:lnTo>
                  <a:lnTo>
                    <a:pt x="862910" y="2597065"/>
                  </a:lnTo>
                  <a:lnTo>
                    <a:pt x="903613" y="2678477"/>
                  </a:lnTo>
                  <a:lnTo>
                    <a:pt x="928035" y="2833161"/>
                  </a:lnTo>
                  <a:lnTo>
                    <a:pt x="952457" y="2947139"/>
                  </a:lnTo>
                  <a:lnTo>
                    <a:pt x="1058286" y="2947139"/>
                  </a:lnTo>
                  <a:lnTo>
                    <a:pt x="1131552" y="2792455"/>
                  </a:lnTo>
                  <a:lnTo>
                    <a:pt x="1139693" y="2654054"/>
                  </a:lnTo>
                  <a:lnTo>
                    <a:pt x="1074567" y="2474946"/>
                  </a:lnTo>
                  <a:lnTo>
                    <a:pt x="1058286" y="2393533"/>
                  </a:lnTo>
                  <a:lnTo>
                    <a:pt x="862910" y="2287697"/>
                  </a:lnTo>
                  <a:lnTo>
                    <a:pt x="708237" y="2108589"/>
                  </a:lnTo>
                  <a:lnTo>
                    <a:pt x="521002" y="2051600"/>
                  </a:lnTo>
                  <a:lnTo>
                    <a:pt x="333767" y="1978328"/>
                  </a:lnTo>
                  <a:lnTo>
                    <a:pt x="293064" y="1571265"/>
                  </a:lnTo>
                  <a:lnTo>
                    <a:pt x="236079" y="1310744"/>
                  </a:lnTo>
                  <a:lnTo>
                    <a:pt x="293064" y="1180484"/>
                  </a:lnTo>
                  <a:lnTo>
                    <a:pt x="732659" y="1074648"/>
                  </a:lnTo>
                  <a:lnTo>
                    <a:pt x="1278084" y="1066506"/>
                  </a:lnTo>
                  <a:lnTo>
                    <a:pt x="1717680" y="1204908"/>
                  </a:lnTo>
                  <a:lnTo>
                    <a:pt x="2157276" y="1196767"/>
                  </a:lnTo>
                  <a:lnTo>
                    <a:pt x="2466621" y="936246"/>
                  </a:lnTo>
                  <a:lnTo>
                    <a:pt x="2531746" y="789703"/>
                  </a:lnTo>
                </a:path>
              </a:pathLst>
            </a:custGeom>
            <a:solidFill>
              <a:srgbClr val="3366FF"/>
            </a:solidFill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474430" y="2662196"/>
              <a:ext cx="350049" cy="2768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4732" name="Freeform 44"/>
          <p:cNvSpPr>
            <a:spLocks/>
          </p:cNvSpPr>
          <p:nvPr/>
        </p:nvSpPr>
        <p:spPr bwMode="auto">
          <a:xfrm>
            <a:off x="6121400" y="3022600"/>
            <a:ext cx="1092200" cy="2006600"/>
          </a:xfrm>
          <a:custGeom>
            <a:avLst/>
            <a:gdLst>
              <a:gd name="T0" fmla="*/ 416 w 688"/>
              <a:gd name="T1" fmla="*/ 1264 h 1264"/>
              <a:gd name="T2" fmla="*/ 520 w 688"/>
              <a:gd name="T3" fmla="*/ 1240 h 1264"/>
              <a:gd name="T4" fmla="*/ 536 w 688"/>
              <a:gd name="T5" fmla="*/ 1176 h 1264"/>
              <a:gd name="T6" fmla="*/ 424 w 688"/>
              <a:gd name="T7" fmla="*/ 1008 h 1264"/>
              <a:gd name="T8" fmla="*/ 360 w 688"/>
              <a:gd name="T9" fmla="*/ 872 h 1264"/>
              <a:gd name="T10" fmla="*/ 280 w 688"/>
              <a:gd name="T11" fmla="*/ 792 h 1264"/>
              <a:gd name="T12" fmla="*/ 320 w 688"/>
              <a:gd name="T13" fmla="*/ 712 h 1264"/>
              <a:gd name="T14" fmla="*/ 536 w 688"/>
              <a:gd name="T15" fmla="*/ 896 h 1264"/>
              <a:gd name="T16" fmla="*/ 560 w 688"/>
              <a:gd name="T17" fmla="*/ 1000 h 1264"/>
              <a:gd name="T18" fmla="*/ 688 w 688"/>
              <a:gd name="T19" fmla="*/ 952 h 1264"/>
              <a:gd name="T20" fmla="*/ 576 w 688"/>
              <a:gd name="T21" fmla="*/ 800 h 1264"/>
              <a:gd name="T22" fmla="*/ 456 w 688"/>
              <a:gd name="T23" fmla="*/ 664 h 1264"/>
              <a:gd name="T24" fmla="*/ 392 w 688"/>
              <a:gd name="T25" fmla="*/ 592 h 1264"/>
              <a:gd name="T26" fmla="*/ 248 w 688"/>
              <a:gd name="T27" fmla="*/ 584 h 1264"/>
              <a:gd name="T28" fmla="*/ 176 w 688"/>
              <a:gd name="T29" fmla="*/ 552 h 1264"/>
              <a:gd name="T30" fmla="*/ 144 w 688"/>
              <a:gd name="T31" fmla="*/ 272 h 1264"/>
              <a:gd name="T32" fmla="*/ 136 w 688"/>
              <a:gd name="T33" fmla="*/ 64 h 1264"/>
              <a:gd name="T34" fmla="*/ 40 w 688"/>
              <a:gd name="T35" fmla="*/ 0 h 1264"/>
              <a:gd name="T36" fmla="*/ 0 w 688"/>
              <a:gd name="T37" fmla="*/ 152 h 1264"/>
              <a:gd name="T38" fmla="*/ 48 w 688"/>
              <a:gd name="T39" fmla="*/ 464 h 1264"/>
              <a:gd name="T40" fmla="*/ 120 w 688"/>
              <a:gd name="T41" fmla="*/ 680 h 1264"/>
              <a:gd name="T42" fmla="*/ 280 w 688"/>
              <a:gd name="T43" fmla="*/ 1016 h 1264"/>
              <a:gd name="T44" fmla="*/ 416 w 688"/>
              <a:gd name="T45" fmla="*/ 1264 h 1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88" h="1264">
                <a:moveTo>
                  <a:pt x="416" y="1264"/>
                </a:moveTo>
                <a:lnTo>
                  <a:pt x="520" y="1240"/>
                </a:lnTo>
                <a:lnTo>
                  <a:pt x="536" y="1176"/>
                </a:lnTo>
                <a:lnTo>
                  <a:pt x="424" y="1008"/>
                </a:lnTo>
                <a:cubicBezTo>
                  <a:pt x="350" y="869"/>
                  <a:pt x="300" y="872"/>
                  <a:pt x="360" y="872"/>
                </a:cubicBezTo>
                <a:lnTo>
                  <a:pt x="280" y="792"/>
                </a:lnTo>
                <a:lnTo>
                  <a:pt x="320" y="712"/>
                </a:lnTo>
                <a:lnTo>
                  <a:pt x="536" y="896"/>
                </a:lnTo>
                <a:lnTo>
                  <a:pt x="560" y="1000"/>
                </a:lnTo>
                <a:lnTo>
                  <a:pt x="688" y="952"/>
                </a:lnTo>
                <a:cubicBezTo>
                  <a:pt x="603" y="790"/>
                  <a:pt x="665" y="800"/>
                  <a:pt x="576" y="800"/>
                </a:cubicBezTo>
                <a:lnTo>
                  <a:pt x="456" y="664"/>
                </a:lnTo>
                <a:lnTo>
                  <a:pt x="392" y="592"/>
                </a:lnTo>
                <a:cubicBezTo>
                  <a:pt x="258" y="583"/>
                  <a:pt x="306" y="584"/>
                  <a:pt x="248" y="584"/>
                </a:cubicBezTo>
                <a:lnTo>
                  <a:pt x="176" y="552"/>
                </a:lnTo>
                <a:lnTo>
                  <a:pt x="144" y="272"/>
                </a:lnTo>
                <a:cubicBezTo>
                  <a:pt x="127" y="68"/>
                  <a:pt x="80" y="119"/>
                  <a:pt x="136" y="64"/>
                </a:cubicBezTo>
                <a:lnTo>
                  <a:pt x="40" y="0"/>
                </a:lnTo>
                <a:lnTo>
                  <a:pt x="0" y="152"/>
                </a:lnTo>
                <a:lnTo>
                  <a:pt x="48" y="464"/>
                </a:lnTo>
                <a:lnTo>
                  <a:pt x="120" y="680"/>
                </a:lnTo>
                <a:lnTo>
                  <a:pt x="280" y="1016"/>
                </a:lnTo>
                <a:lnTo>
                  <a:pt x="416" y="1264"/>
                </a:lnTo>
                <a:close/>
              </a:path>
            </a:pathLst>
          </a:custGeom>
          <a:solidFill>
            <a:srgbClr val="EB9419"/>
          </a:solidFill>
          <a:ln w="9525" cap="flat" cmpd="sng">
            <a:solidFill>
              <a:srgbClr val="FFCC66"/>
            </a:solidFill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49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083" y="574130"/>
            <a:ext cx="8793162" cy="808038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Coevolution Varies Geographically: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Pollination by One vs. Two Moth Species</a:t>
            </a:r>
            <a:endParaRPr lang="en-US" sz="2800" i="1" dirty="0">
              <a:solidFill>
                <a:srgbClr val="FFFF00"/>
              </a:solidFill>
            </a:endParaRPr>
          </a:p>
        </p:txBody>
      </p:sp>
      <p:pic>
        <p:nvPicPr>
          <p:cNvPr id="5" name="Picture 4" descr="POL ovipositing into BO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3"/>
          <a:stretch/>
        </p:blipFill>
        <p:spPr>
          <a:xfrm>
            <a:off x="4495508" y="1487311"/>
            <a:ext cx="4624929" cy="3944656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869650" y="5501423"/>
            <a:ext cx="40142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aseline="0" dirty="0">
                <a:solidFill>
                  <a:srgbClr val="28A8E9"/>
                </a:solidFill>
              </a:rPr>
              <a:t>Pollination</a:t>
            </a:r>
            <a:r>
              <a:rPr lang="en-US" sz="2000" dirty="0">
                <a:solidFill>
                  <a:srgbClr val="28A8E9"/>
                </a:solidFill>
              </a:rPr>
              <a:t> mostly with abdomen</a:t>
            </a:r>
          </a:p>
          <a:p>
            <a:r>
              <a:rPr lang="en-US" sz="2000" baseline="0" dirty="0">
                <a:solidFill>
                  <a:srgbClr val="28A8E9"/>
                </a:solidFill>
              </a:rPr>
              <a:t>During</a:t>
            </a:r>
            <a:r>
              <a:rPr lang="en-US" sz="2000" dirty="0">
                <a:solidFill>
                  <a:srgbClr val="28A8E9"/>
                </a:solidFill>
              </a:rPr>
              <a:t> egg-laying through corolla in </a:t>
            </a:r>
            <a:r>
              <a:rPr lang="en-US" sz="2000" i="1" dirty="0">
                <a:solidFill>
                  <a:srgbClr val="28A8E9"/>
                </a:solidFill>
              </a:rPr>
              <a:t>G. politella</a:t>
            </a:r>
            <a:endParaRPr lang="en-US" sz="2000" baseline="0" dirty="0">
              <a:solidFill>
                <a:srgbClr val="28A8E9"/>
              </a:solidFill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4014" y="5441569"/>
            <a:ext cx="48671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aseline="0" dirty="0">
                <a:solidFill>
                  <a:srgbClr val="EB9419"/>
                </a:solidFill>
              </a:rPr>
              <a:t>Pollination</a:t>
            </a:r>
            <a:r>
              <a:rPr lang="en-US" sz="2000" dirty="0">
                <a:solidFill>
                  <a:srgbClr val="EB9419"/>
                </a:solidFill>
              </a:rPr>
              <a:t> with</a:t>
            </a:r>
            <a:r>
              <a:rPr lang="en-US" sz="2000" baseline="0" dirty="0">
                <a:solidFill>
                  <a:srgbClr val="EB9419"/>
                </a:solidFill>
              </a:rPr>
              <a:t> Head</a:t>
            </a:r>
            <a:r>
              <a:rPr lang="en-US" sz="2000" dirty="0">
                <a:solidFill>
                  <a:srgbClr val="EB9419"/>
                </a:solidFill>
              </a:rPr>
              <a:t> in </a:t>
            </a:r>
            <a:r>
              <a:rPr lang="en-US" sz="2000" i="1" dirty="0">
                <a:solidFill>
                  <a:srgbClr val="EB9419"/>
                </a:solidFill>
              </a:rPr>
              <a:t>Greya obscura</a:t>
            </a:r>
          </a:p>
          <a:p>
            <a:r>
              <a:rPr lang="en-US" sz="2000" dirty="0">
                <a:solidFill>
                  <a:srgbClr val="EB9419"/>
                </a:solidFill>
              </a:rPr>
              <a:t>(Lays eggs in base of ovary or stem, </a:t>
            </a:r>
          </a:p>
          <a:p>
            <a:r>
              <a:rPr lang="en-US" sz="2000" dirty="0">
                <a:solidFill>
                  <a:srgbClr val="EB9419"/>
                </a:solidFill>
              </a:rPr>
              <a:t>not through corolla)</a:t>
            </a:r>
            <a:endParaRPr lang="en-US" sz="2000" baseline="0" dirty="0">
              <a:solidFill>
                <a:srgbClr val="EB9419"/>
              </a:solidFill>
            </a:endParaRPr>
          </a:p>
        </p:txBody>
      </p:sp>
      <p:pic>
        <p:nvPicPr>
          <p:cNvPr id="8" name="Picture 7" descr="OBS nectaring on AFF Hunte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r="19698"/>
          <a:stretch/>
        </p:blipFill>
        <p:spPr>
          <a:xfrm rot="5400000">
            <a:off x="367212" y="1175055"/>
            <a:ext cx="3912374" cy="4578770"/>
          </a:xfrm>
          <a:prstGeom prst="rect">
            <a:avLst/>
          </a:prstGeom>
          <a:ln w="28575" cmpd="sng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560598" y="6445189"/>
            <a:ext cx="2300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Photos: John N Thompson</a:t>
            </a:r>
          </a:p>
        </p:txBody>
      </p:sp>
    </p:spTree>
    <p:extLst>
      <p:ext uri="{BB962C8B-B14F-4D97-AF65-F5344CB8AC3E}">
        <p14:creationId xmlns:p14="http://schemas.microsoft.com/office/powerpoint/2010/main" val="2826316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1182"/>
            <a:ext cx="4988560" cy="1143000"/>
          </a:xfrm>
        </p:spPr>
        <p:txBody>
          <a:bodyPr/>
          <a:lstStyle/>
          <a:p>
            <a:r>
              <a:rPr lang="en-US" sz="2800" dirty="0">
                <a:solidFill>
                  <a:srgbClr val="FFFFFF"/>
                </a:solidFill>
              </a:rPr>
              <a:t>90 Study Sites across 1900 km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(i.e., local coevolutionary experiments)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A subset of the sites is shown here.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Assess: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Which species interact locally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Plant and moth traits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Ecological outcomes (subset)</a:t>
            </a:r>
            <a:br>
              <a:rPr lang="en-US" sz="2800" dirty="0">
                <a:solidFill>
                  <a:srgbClr val="FFFF00"/>
                </a:solidFill>
              </a:rPr>
            </a:br>
            <a:br>
              <a:rPr lang="en-US" sz="2800" dirty="0">
                <a:solidFill>
                  <a:srgbClr val="FFFF00"/>
                </a:solidFill>
              </a:rPr>
            </a:b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Analyze: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Divergence among populations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Divergence among species</a:t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3" name="Picture 2" descr="2014 Network Figure without nam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88" y="0"/>
            <a:ext cx="417107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59708" y="4656661"/>
            <a:ext cx="1268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California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59713" y="2225525"/>
            <a:ext cx="104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Oregon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8284" y="568476"/>
            <a:ext cx="1529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Washington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8191" y="2165047"/>
            <a:ext cx="82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Idaho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702424" y="922789"/>
            <a:ext cx="187100" cy="177330"/>
            <a:chOff x="6702424" y="922789"/>
            <a:chExt cx="187100" cy="177330"/>
          </a:xfrm>
        </p:grpSpPr>
        <p:sp>
          <p:nvSpPr>
            <p:cNvPr id="10" name="Oval 9"/>
            <p:cNvSpPr/>
            <p:nvPr/>
          </p:nvSpPr>
          <p:spPr bwMode="auto">
            <a:xfrm>
              <a:off x="6702424" y="922789"/>
              <a:ext cx="177329" cy="17733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Chord 10"/>
            <p:cNvSpPr/>
            <p:nvPr/>
          </p:nvSpPr>
          <p:spPr bwMode="auto">
            <a:xfrm rot="12060000">
              <a:off x="6727460" y="924822"/>
              <a:ext cx="162064" cy="169852"/>
            </a:xfrm>
            <a:prstGeom prst="chord">
              <a:avLst>
                <a:gd name="adj1" fmla="val 2735867"/>
                <a:gd name="adj2" fmla="val 16200000"/>
              </a:avLst>
            </a:prstGeom>
            <a:solidFill>
              <a:srgbClr val="358AE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832694" y="1201355"/>
            <a:ext cx="187100" cy="177330"/>
            <a:chOff x="6702424" y="922789"/>
            <a:chExt cx="187100" cy="177330"/>
          </a:xfrm>
        </p:grpSpPr>
        <p:sp>
          <p:nvSpPr>
            <p:cNvPr id="15" name="Oval 14"/>
            <p:cNvSpPr/>
            <p:nvPr/>
          </p:nvSpPr>
          <p:spPr bwMode="auto">
            <a:xfrm>
              <a:off x="6702424" y="922789"/>
              <a:ext cx="177329" cy="17733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Chord 15"/>
            <p:cNvSpPr/>
            <p:nvPr/>
          </p:nvSpPr>
          <p:spPr bwMode="auto">
            <a:xfrm rot="12060000">
              <a:off x="6727460" y="924822"/>
              <a:ext cx="162064" cy="169852"/>
            </a:xfrm>
            <a:prstGeom prst="chord">
              <a:avLst>
                <a:gd name="adj1" fmla="val 2735867"/>
                <a:gd name="adj2" fmla="val 16200000"/>
              </a:avLst>
            </a:prstGeom>
            <a:solidFill>
              <a:srgbClr val="358AE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58142" y="1255545"/>
            <a:ext cx="187100" cy="177330"/>
            <a:chOff x="6702424" y="922789"/>
            <a:chExt cx="187100" cy="177330"/>
          </a:xfrm>
        </p:grpSpPr>
        <p:sp>
          <p:nvSpPr>
            <p:cNvPr id="21" name="Oval 20"/>
            <p:cNvSpPr/>
            <p:nvPr/>
          </p:nvSpPr>
          <p:spPr bwMode="auto">
            <a:xfrm>
              <a:off x="6702424" y="922789"/>
              <a:ext cx="177329" cy="17733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Chord 21"/>
            <p:cNvSpPr/>
            <p:nvPr/>
          </p:nvSpPr>
          <p:spPr bwMode="auto">
            <a:xfrm rot="12060000">
              <a:off x="6727460" y="924822"/>
              <a:ext cx="162064" cy="169852"/>
            </a:xfrm>
            <a:prstGeom prst="chord">
              <a:avLst>
                <a:gd name="adj1" fmla="val 2735867"/>
                <a:gd name="adj2" fmla="val 16200000"/>
              </a:avLst>
            </a:prstGeom>
            <a:solidFill>
              <a:srgbClr val="358AE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340651" y="6523200"/>
            <a:ext cx="2303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Thompson et al. 2017 Am. Nat.</a:t>
            </a:r>
          </a:p>
        </p:txBody>
      </p:sp>
    </p:spTree>
    <p:extLst>
      <p:ext uri="{BB962C8B-B14F-4D97-AF65-F5344CB8AC3E}">
        <p14:creationId xmlns:p14="http://schemas.microsoft.com/office/powerpoint/2010/main" val="1344825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ext Box 2"/>
          <p:cNvSpPr txBox="1">
            <a:spLocks noChangeArrowheads="1"/>
          </p:cNvSpPr>
          <p:nvPr/>
        </p:nvSpPr>
        <p:spPr bwMode="auto">
          <a:xfrm>
            <a:off x="620713" y="358775"/>
            <a:ext cx="2300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Verdana" charset="0"/>
              </a:rPr>
              <a:t>Lithophragma</a:t>
            </a:r>
            <a:endParaRPr lang="en-US" sz="2000" b="1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0820" name="Text Box 4"/>
          <p:cNvSpPr txBox="1">
            <a:spLocks noChangeArrowheads="1"/>
          </p:cNvSpPr>
          <p:nvPr/>
        </p:nvSpPr>
        <p:spPr bwMode="auto">
          <a:xfrm>
            <a:off x="365125" y="113665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0000"/>
                </a:solidFill>
                <a:latin typeface="Verdana" charset="0"/>
              </a:rPr>
              <a:t>2, 4 = Greya hosts</a:t>
            </a:r>
            <a:endParaRPr lang="en-US" b="1" i="1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90825" name="Rectangle 9"/>
          <p:cNvSpPr>
            <a:spLocks noGrp="1" noChangeArrowheads="1"/>
          </p:cNvSpPr>
          <p:nvPr>
            <p:ph type="title"/>
          </p:nvPr>
        </p:nvSpPr>
        <p:spPr>
          <a:xfrm>
            <a:off x="-8640" y="79018"/>
            <a:ext cx="9144000" cy="1143000"/>
          </a:xfrm>
        </p:spPr>
        <p:txBody>
          <a:bodyPr/>
          <a:lstStyle/>
          <a:p>
            <a:r>
              <a:rPr lang="en-US" sz="2400" i="1" dirty="0">
                <a:solidFill>
                  <a:schemeClr val="bg1"/>
                </a:solidFill>
              </a:rPr>
              <a:t>Lithophragma </a:t>
            </a:r>
            <a:r>
              <a:rPr lang="en-US" sz="2400" dirty="0">
                <a:solidFill>
                  <a:schemeClr val="bg1"/>
                </a:solidFill>
              </a:rPr>
              <a:t>Floral Shapes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and Position of Pollen on </a:t>
            </a:r>
            <a:r>
              <a:rPr lang="en-US" sz="2400" i="1" dirty="0">
                <a:solidFill>
                  <a:srgbClr val="28A8E9"/>
                </a:solidFill>
              </a:rPr>
              <a:t>Greya politella </a:t>
            </a:r>
            <a:r>
              <a:rPr lang="en-US" sz="2400" dirty="0">
                <a:solidFill>
                  <a:schemeClr val="bg1"/>
                </a:solidFill>
              </a:rPr>
              <a:t>Moths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Differ Among Species and Geographically within Species </a:t>
            </a:r>
          </a:p>
        </p:txBody>
      </p:sp>
      <p:sp>
        <p:nvSpPr>
          <p:cNvPr id="290826" name="Text Box 10"/>
          <p:cNvSpPr txBox="1">
            <a:spLocks noChangeArrowheads="1"/>
          </p:cNvSpPr>
          <p:nvPr/>
        </p:nvSpPr>
        <p:spPr bwMode="auto">
          <a:xfrm>
            <a:off x="4692163" y="6432185"/>
            <a:ext cx="42596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Calibri"/>
              </a:rPr>
              <a:t>Thompson, Schwind, Guimarães, and Friberg 2013 PNAS</a:t>
            </a:r>
          </a:p>
        </p:txBody>
      </p:sp>
      <p:pic>
        <p:nvPicPr>
          <p:cNvPr id="4" name="Picture 3" descr="Fig. 1. Photo composite 6 population cop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33" y="1289808"/>
            <a:ext cx="5109230" cy="53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4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 Network Figure without nam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88" y="-9144"/>
            <a:ext cx="41710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9713" y="2225525"/>
            <a:ext cx="104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Oregon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8284" y="568476"/>
            <a:ext cx="1529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Washington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8191" y="2165047"/>
            <a:ext cx="82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Idaho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702424" y="922789"/>
            <a:ext cx="187100" cy="177330"/>
            <a:chOff x="6702424" y="922789"/>
            <a:chExt cx="187100" cy="177330"/>
          </a:xfrm>
        </p:grpSpPr>
        <p:sp>
          <p:nvSpPr>
            <p:cNvPr id="10" name="Oval 9"/>
            <p:cNvSpPr/>
            <p:nvPr/>
          </p:nvSpPr>
          <p:spPr bwMode="auto">
            <a:xfrm>
              <a:off x="6702424" y="922789"/>
              <a:ext cx="177329" cy="17733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Chord 10"/>
            <p:cNvSpPr/>
            <p:nvPr/>
          </p:nvSpPr>
          <p:spPr bwMode="auto">
            <a:xfrm rot="12060000">
              <a:off x="6727460" y="924822"/>
              <a:ext cx="162064" cy="169852"/>
            </a:xfrm>
            <a:prstGeom prst="chord">
              <a:avLst>
                <a:gd name="adj1" fmla="val 2735867"/>
                <a:gd name="adj2" fmla="val 16200000"/>
              </a:avLst>
            </a:prstGeom>
            <a:solidFill>
              <a:srgbClr val="358AE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832694" y="1201355"/>
            <a:ext cx="187100" cy="177330"/>
            <a:chOff x="6702424" y="922789"/>
            <a:chExt cx="187100" cy="177330"/>
          </a:xfrm>
        </p:grpSpPr>
        <p:sp>
          <p:nvSpPr>
            <p:cNvPr id="15" name="Oval 14"/>
            <p:cNvSpPr/>
            <p:nvPr/>
          </p:nvSpPr>
          <p:spPr bwMode="auto">
            <a:xfrm>
              <a:off x="6702424" y="922789"/>
              <a:ext cx="177329" cy="17733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Chord 15"/>
            <p:cNvSpPr/>
            <p:nvPr/>
          </p:nvSpPr>
          <p:spPr bwMode="auto">
            <a:xfrm rot="12060000">
              <a:off x="6727460" y="924822"/>
              <a:ext cx="162064" cy="169852"/>
            </a:xfrm>
            <a:prstGeom prst="chord">
              <a:avLst>
                <a:gd name="adj1" fmla="val 2735867"/>
                <a:gd name="adj2" fmla="val 16200000"/>
              </a:avLst>
            </a:prstGeom>
            <a:solidFill>
              <a:srgbClr val="358AE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58142" y="1255545"/>
            <a:ext cx="187100" cy="177330"/>
            <a:chOff x="6702424" y="922789"/>
            <a:chExt cx="187100" cy="177330"/>
          </a:xfrm>
        </p:grpSpPr>
        <p:sp>
          <p:nvSpPr>
            <p:cNvPr id="21" name="Oval 20"/>
            <p:cNvSpPr/>
            <p:nvPr/>
          </p:nvSpPr>
          <p:spPr bwMode="auto">
            <a:xfrm>
              <a:off x="6702424" y="922789"/>
              <a:ext cx="177329" cy="17733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Chord 21"/>
            <p:cNvSpPr/>
            <p:nvPr/>
          </p:nvSpPr>
          <p:spPr bwMode="auto">
            <a:xfrm rot="12060000">
              <a:off x="6727460" y="924822"/>
              <a:ext cx="162064" cy="169852"/>
            </a:xfrm>
            <a:prstGeom prst="chord">
              <a:avLst>
                <a:gd name="adj1" fmla="val 2735867"/>
                <a:gd name="adj2" fmla="val 16200000"/>
              </a:avLst>
            </a:prstGeom>
            <a:solidFill>
              <a:srgbClr val="358AE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" name="Oval 7"/>
          <p:cNvSpPr/>
          <p:nvPr/>
        </p:nvSpPr>
        <p:spPr bwMode="auto">
          <a:xfrm rot="19939849">
            <a:off x="6546106" y="3613425"/>
            <a:ext cx="675252" cy="2155674"/>
          </a:xfrm>
          <a:prstGeom prst="ellipse">
            <a:avLst/>
          </a:prstGeom>
          <a:noFill/>
          <a:ln w="76200" cap="flat" cmpd="sng" algn="ctr">
            <a:solidFill>
              <a:srgbClr val="1A42E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" name="Picture 28" descr="Lithophragma bolanderi with Greya politell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8" r="3030" b="7143"/>
          <a:stretch/>
        </p:blipFill>
        <p:spPr>
          <a:xfrm>
            <a:off x="12095" y="1197428"/>
            <a:ext cx="4959048" cy="5660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519"/>
            <a:ext cx="4988560" cy="1191660"/>
          </a:xfrm>
        </p:spPr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Geographic Mosaic of Coevolving Network of </a:t>
            </a:r>
            <a:r>
              <a:rPr lang="en-US" sz="2400" i="1" dirty="0">
                <a:solidFill>
                  <a:srgbClr val="FFFFFF"/>
                </a:solidFill>
              </a:rPr>
              <a:t>Lithophragma bolanderi</a:t>
            </a:r>
            <a:br>
              <a:rPr lang="en-US" sz="2400" i="1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and </a:t>
            </a:r>
            <a:r>
              <a:rPr lang="en-US" sz="2200" i="1" dirty="0">
                <a:solidFill>
                  <a:srgbClr val="28A8E9"/>
                </a:solidFill>
              </a:rPr>
              <a:t>G. politella </a:t>
            </a:r>
            <a:r>
              <a:rPr lang="en-US" sz="2200" i="1" dirty="0">
                <a:solidFill>
                  <a:srgbClr val="FFFFFF"/>
                </a:solidFill>
              </a:rPr>
              <a:t>vs. </a:t>
            </a:r>
            <a:r>
              <a:rPr lang="en-US" sz="2200" i="1" dirty="0">
                <a:solidFill>
                  <a:srgbClr val="FFC000"/>
                </a:solidFill>
              </a:rPr>
              <a:t>G. obscura</a:t>
            </a:r>
            <a:endParaRPr lang="en-US" sz="2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04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769"/>
            <a:ext cx="4988560" cy="1143000"/>
          </a:xfrm>
        </p:spPr>
        <p:txBody>
          <a:bodyPr/>
          <a:lstStyle/>
          <a:p>
            <a:r>
              <a:rPr lang="en-US" sz="3200" i="1" dirty="0">
                <a:solidFill>
                  <a:srgbClr val="FFFFFF"/>
                </a:solidFill>
              </a:rPr>
              <a:t>Example 1:</a:t>
            </a:r>
            <a:br>
              <a:rPr lang="en-US" sz="3200" i="1" dirty="0">
                <a:solidFill>
                  <a:srgbClr val="FFFFFF"/>
                </a:solidFill>
              </a:rPr>
            </a:br>
            <a:r>
              <a:rPr lang="en-US" sz="3200" i="1" dirty="0">
                <a:solidFill>
                  <a:srgbClr val="FFFFFF"/>
                </a:solidFill>
              </a:rPr>
              <a:t>Lithophragma affine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3" name="Picture 2" descr="2014 Network Figure without nam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88" y="0"/>
            <a:ext cx="417107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59708" y="4656661"/>
            <a:ext cx="1268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California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59713" y="2225525"/>
            <a:ext cx="104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Oregon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8284" y="568476"/>
            <a:ext cx="1529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Washington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8191" y="2165047"/>
            <a:ext cx="82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Idaho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702424" y="922789"/>
            <a:ext cx="187100" cy="177330"/>
            <a:chOff x="6702424" y="922789"/>
            <a:chExt cx="187100" cy="177330"/>
          </a:xfrm>
        </p:grpSpPr>
        <p:sp>
          <p:nvSpPr>
            <p:cNvPr id="10" name="Oval 9"/>
            <p:cNvSpPr/>
            <p:nvPr/>
          </p:nvSpPr>
          <p:spPr bwMode="auto">
            <a:xfrm>
              <a:off x="6702424" y="922789"/>
              <a:ext cx="177329" cy="17733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Chord 10"/>
            <p:cNvSpPr/>
            <p:nvPr/>
          </p:nvSpPr>
          <p:spPr bwMode="auto">
            <a:xfrm rot="12060000">
              <a:off x="6727460" y="924822"/>
              <a:ext cx="162064" cy="169852"/>
            </a:xfrm>
            <a:prstGeom prst="chord">
              <a:avLst>
                <a:gd name="adj1" fmla="val 2735867"/>
                <a:gd name="adj2" fmla="val 16200000"/>
              </a:avLst>
            </a:prstGeom>
            <a:solidFill>
              <a:srgbClr val="358AE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832694" y="1201355"/>
            <a:ext cx="187100" cy="177330"/>
            <a:chOff x="6702424" y="922789"/>
            <a:chExt cx="187100" cy="177330"/>
          </a:xfrm>
        </p:grpSpPr>
        <p:sp>
          <p:nvSpPr>
            <p:cNvPr id="15" name="Oval 14"/>
            <p:cNvSpPr/>
            <p:nvPr/>
          </p:nvSpPr>
          <p:spPr bwMode="auto">
            <a:xfrm>
              <a:off x="6702424" y="922789"/>
              <a:ext cx="177329" cy="17733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Chord 15"/>
            <p:cNvSpPr/>
            <p:nvPr/>
          </p:nvSpPr>
          <p:spPr bwMode="auto">
            <a:xfrm rot="12060000">
              <a:off x="6727460" y="924822"/>
              <a:ext cx="162064" cy="169852"/>
            </a:xfrm>
            <a:prstGeom prst="chord">
              <a:avLst>
                <a:gd name="adj1" fmla="val 2735867"/>
                <a:gd name="adj2" fmla="val 16200000"/>
              </a:avLst>
            </a:prstGeom>
            <a:solidFill>
              <a:srgbClr val="358AE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58142" y="1255545"/>
            <a:ext cx="187100" cy="177330"/>
            <a:chOff x="6702424" y="922789"/>
            <a:chExt cx="187100" cy="177330"/>
          </a:xfrm>
        </p:grpSpPr>
        <p:sp>
          <p:nvSpPr>
            <p:cNvPr id="21" name="Oval 20"/>
            <p:cNvSpPr/>
            <p:nvPr/>
          </p:nvSpPr>
          <p:spPr bwMode="auto">
            <a:xfrm>
              <a:off x="6702424" y="922789"/>
              <a:ext cx="177329" cy="17733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Chord 21"/>
            <p:cNvSpPr/>
            <p:nvPr/>
          </p:nvSpPr>
          <p:spPr bwMode="auto">
            <a:xfrm rot="12060000">
              <a:off x="6727460" y="924822"/>
              <a:ext cx="162064" cy="169852"/>
            </a:xfrm>
            <a:prstGeom prst="chord">
              <a:avLst>
                <a:gd name="adj1" fmla="val 2735867"/>
                <a:gd name="adj2" fmla="val 16200000"/>
              </a:avLst>
            </a:prstGeom>
            <a:solidFill>
              <a:srgbClr val="358AE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" name="Oval 7"/>
          <p:cNvSpPr/>
          <p:nvPr/>
        </p:nvSpPr>
        <p:spPr bwMode="auto">
          <a:xfrm rot="20450792">
            <a:off x="5769820" y="3311674"/>
            <a:ext cx="692101" cy="2395773"/>
          </a:xfrm>
          <a:prstGeom prst="ellipse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40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64"/>
            <a:ext cx="9144000" cy="1143000"/>
          </a:xfrm>
        </p:spPr>
        <p:txBody>
          <a:bodyPr/>
          <a:lstStyle/>
          <a:p>
            <a:r>
              <a:rPr lang="en-US" sz="2400" dirty="0">
                <a:solidFill>
                  <a:srgbClr val="FFFFFF"/>
                </a:solidFill>
                <a:cs typeface="Calibri"/>
              </a:rPr>
              <a:t>Divergence Among Populations AND Species in Correlated Traits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2283" y="4227974"/>
            <a:ext cx="19672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more floral flair</a:t>
            </a:r>
          </a:p>
          <a:p>
            <a:r>
              <a:rPr lang="en-US" sz="2000" dirty="0"/>
              <a:t>larger stigma</a:t>
            </a:r>
          </a:p>
          <a:p>
            <a:r>
              <a:rPr lang="en-US" sz="2000" dirty="0"/>
              <a:t>taller style</a:t>
            </a:r>
          </a:p>
          <a:p>
            <a:r>
              <a:rPr lang="en-US" sz="2000" dirty="0"/>
              <a:t>- larger petals</a:t>
            </a:r>
          </a:p>
          <a:p>
            <a:r>
              <a:rPr lang="en-US" sz="2000" dirty="0"/>
              <a:t>- wider flower</a:t>
            </a:r>
          </a:p>
          <a:p>
            <a:r>
              <a:rPr lang="en-US" sz="2000" dirty="0"/>
              <a:t>shallower ovary</a:t>
            </a:r>
          </a:p>
        </p:txBody>
      </p:sp>
      <p:pic>
        <p:nvPicPr>
          <p:cNvPr id="5" name="Picture 4" descr="Figure 3 QDA BOL CYM HET AFF PAR P O P&amp;O No with 2 biplo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" r="-90" b="52896"/>
          <a:stretch/>
        </p:blipFill>
        <p:spPr>
          <a:xfrm>
            <a:off x="567762" y="1777999"/>
            <a:ext cx="8038352" cy="36456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150468" y="1778001"/>
            <a:ext cx="2980765" cy="821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763" y="5610423"/>
            <a:ext cx="409388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Canonical Axis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7762" y="5329523"/>
            <a:ext cx="423582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      -2           -1             0            1             2    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344456" y="1780990"/>
            <a:ext cx="2980765" cy="821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767" y="5613408"/>
            <a:ext cx="409388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Canonical Axis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2824" y="5332508"/>
            <a:ext cx="410882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      -2           -1             0            1             2    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438595" y="3693241"/>
            <a:ext cx="416813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Canonical Axis 2</a:t>
            </a:r>
          </a:p>
        </p:txBody>
      </p:sp>
      <p:pic>
        <p:nvPicPr>
          <p:cNvPr id="2" name="Picture 1" descr="Greya politella and Greya obscura nectaring on L. cymbalaria at Sedgwick site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59" y="1948326"/>
            <a:ext cx="1219200" cy="914400"/>
          </a:xfrm>
          <a:prstGeom prst="rect">
            <a:avLst/>
          </a:prstGeom>
        </p:spPr>
      </p:pic>
      <p:pic>
        <p:nvPicPr>
          <p:cNvPr id="3" name="Picture 2" descr="Greya obscura nectaring on Lithophragma cymbalar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896" y="3675530"/>
            <a:ext cx="1144866" cy="738094"/>
          </a:xfrm>
          <a:prstGeom prst="rect">
            <a:avLst/>
          </a:prstGeom>
          <a:ln>
            <a:solidFill>
              <a:srgbClr val="C4005E"/>
            </a:solidFill>
          </a:ln>
        </p:spPr>
      </p:pic>
      <p:pic>
        <p:nvPicPr>
          <p:cNvPr id="4" name="Picture 3" descr="POL SQW F 8467 on PAR PLM 1783-1 NO (1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82" y="3263594"/>
            <a:ext cx="1271154" cy="904735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384572" y="6372046"/>
            <a:ext cx="2659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Thompson et al. 2017 Am. Nat.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4699342" y="3269853"/>
            <a:ext cx="1259710" cy="89659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642711" y="3675530"/>
            <a:ext cx="1175377" cy="74924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654" y="1242875"/>
            <a:ext cx="886879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B84E7"/>
                </a:solidFill>
              </a:rPr>
              <a:t>Blue = pollinated by </a:t>
            </a:r>
            <a:r>
              <a:rPr lang="en-US" sz="1200" i="1" dirty="0">
                <a:solidFill>
                  <a:srgbClr val="2B84E7"/>
                </a:solidFill>
              </a:rPr>
              <a:t>G. politella      </a:t>
            </a:r>
            <a:r>
              <a:rPr lang="en-US" sz="1200" dirty="0">
                <a:solidFill>
                  <a:srgbClr val="FF0000"/>
                </a:solidFill>
              </a:rPr>
              <a:t>Red = pollinated by </a:t>
            </a:r>
            <a:r>
              <a:rPr lang="en-US" sz="1200" i="1" dirty="0">
                <a:solidFill>
                  <a:srgbClr val="FF0000"/>
                </a:solidFill>
              </a:rPr>
              <a:t>G. obscura</a:t>
            </a:r>
            <a:r>
              <a:rPr lang="en-US" sz="1200" dirty="0">
                <a:solidFill>
                  <a:srgbClr val="FF0000"/>
                </a:solidFill>
              </a:rPr>
              <a:t>       </a:t>
            </a:r>
            <a:r>
              <a:rPr lang="en-US" sz="1200" dirty="0"/>
              <a:t>Black = both pollinators       </a:t>
            </a:r>
            <a:r>
              <a:rPr lang="en-US" sz="1200" dirty="0">
                <a:solidFill>
                  <a:schemeClr val="bg2"/>
                </a:solidFill>
              </a:rPr>
              <a:t>Grey = Neither </a:t>
            </a:r>
            <a:r>
              <a:rPr lang="en-US" sz="1200" i="1" dirty="0">
                <a:solidFill>
                  <a:schemeClr val="bg2"/>
                </a:solidFill>
              </a:rPr>
              <a:t>Greya </a:t>
            </a:r>
            <a:r>
              <a:rPr lang="en-US" sz="1200" dirty="0">
                <a:solidFill>
                  <a:schemeClr val="bg2"/>
                </a:solidFill>
              </a:rPr>
              <a:t>present </a:t>
            </a:r>
          </a:p>
        </p:txBody>
      </p:sp>
    </p:spTree>
    <p:extLst>
      <p:ext uri="{BB962C8B-B14F-4D97-AF65-F5344CB8AC3E}">
        <p14:creationId xmlns:p14="http://schemas.microsoft.com/office/powerpoint/2010/main" val="3124246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87140" y="104558"/>
            <a:ext cx="7772400" cy="1143000"/>
          </a:xfrm>
        </p:spPr>
        <p:txBody>
          <a:bodyPr/>
          <a:lstStyle/>
          <a:p>
            <a:r>
              <a:rPr lang="en-US" sz="3200" dirty="0">
                <a:solidFill>
                  <a:srgbClr val="FFFFFF"/>
                </a:solidFill>
                <a:cs typeface="Calibri"/>
              </a:rPr>
              <a:t>Moth Traits also Vary: </a:t>
            </a:r>
            <a:r>
              <a:rPr lang="en-US" sz="3200" dirty="0" err="1">
                <a:solidFill>
                  <a:srgbClr val="FFFFFF"/>
                </a:solidFill>
                <a:cs typeface="Calibri"/>
              </a:rPr>
              <a:t>Sympatry</a:t>
            </a:r>
            <a:r>
              <a:rPr lang="en-US" sz="3200" dirty="0">
                <a:solidFill>
                  <a:srgbClr val="FFFFFF"/>
                </a:solidFill>
                <a:cs typeface="Calibri"/>
              </a:rPr>
              <a:t> vs. Allopatry</a:t>
            </a:r>
          </a:p>
        </p:txBody>
      </p:sp>
      <p:pic>
        <p:nvPicPr>
          <p:cNvPr id="3" name="Picture 2" descr="Figure 4 QDA Greya P O P&amp;O FRESH excl ANT ROW TU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95" y="1720575"/>
            <a:ext cx="4218641" cy="4374310"/>
          </a:xfrm>
          <a:prstGeom prst="rect">
            <a:avLst/>
          </a:prstGeom>
        </p:spPr>
      </p:pic>
      <p:pic>
        <p:nvPicPr>
          <p:cNvPr id="6" name="Picture 5" descr="Greya obscura nectaring on Lithophragma cymbalar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36" y="1645034"/>
            <a:ext cx="2127504" cy="1371600"/>
          </a:xfrm>
          <a:prstGeom prst="rect">
            <a:avLst/>
          </a:prstGeom>
          <a:ln w="38100" cmpd="sng">
            <a:solidFill>
              <a:srgbClr val="C4005E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384572" y="6372046"/>
            <a:ext cx="2659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Thompson et al. 2017 Am. Nat.</a:t>
            </a:r>
          </a:p>
        </p:txBody>
      </p:sp>
      <p:sp>
        <p:nvSpPr>
          <p:cNvPr id="8" name="Freeform 7"/>
          <p:cNvSpPr/>
          <p:nvPr/>
        </p:nvSpPr>
        <p:spPr>
          <a:xfrm>
            <a:off x="3311175" y="2698973"/>
            <a:ext cx="737076" cy="737115"/>
          </a:xfrm>
          <a:custGeom>
            <a:avLst/>
            <a:gdLst>
              <a:gd name="connsiteX0" fmla="*/ 0 w 294848"/>
              <a:gd name="connsiteY0" fmla="*/ 0 h 737115"/>
              <a:gd name="connsiteX1" fmla="*/ 294830 w 294848"/>
              <a:gd name="connsiteY1" fmla="*/ 396908 h 737115"/>
              <a:gd name="connsiteX2" fmla="*/ 11339 w 294848"/>
              <a:gd name="connsiteY2" fmla="*/ 737115 h 73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848" h="737115">
                <a:moveTo>
                  <a:pt x="0" y="0"/>
                </a:moveTo>
                <a:cubicBezTo>
                  <a:pt x="146470" y="137028"/>
                  <a:pt x="292940" y="274056"/>
                  <a:pt x="294830" y="396908"/>
                </a:cubicBezTo>
                <a:cubicBezTo>
                  <a:pt x="296720" y="519760"/>
                  <a:pt x="154029" y="628437"/>
                  <a:pt x="11339" y="737115"/>
                </a:cubicBezTo>
              </a:path>
            </a:pathLst>
          </a:custGeom>
          <a:ln w="57150" cmpd="sng">
            <a:solidFill>
              <a:srgbClr val="C4005D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055366" y="2664953"/>
            <a:ext cx="294831" cy="442268"/>
          </a:xfrm>
          <a:custGeom>
            <a:avLst/>
            <a:gdLst>
              <a:gd name="connsiteX0" fmla="*/ 294831 w 294831"/>
              <a:gd name="connsiteY0" fmla="*/ 0 h 442268"/>
              <a:gd name="connsiteX1" fmla="*/ 0 w 294831"/>
              <a:gd name="connsiteY1" fmla="*/ 442268 h 442268"/>
              <a:gd name="connsiteX2" fmla="*/ 0 w 294831"/>
              <a:gd name="connsiteY2" fmla="*/ 442268 h 442268"/>
              <a:gd name="connsiteX3" fmla="*/ 11340 w 294831"/>
              <a:gd name="connsiteY3" fmla="*/ 442268 h 44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831" h="442268">
                <a:moveTo>
                  <a:pt x="294831" y="0"/>
                </a:moveTo>
                <a:lnTo>
                  <a:pt x="0" y="442268"/>
                </a:lnTo>
                <a:lnTo>
                  <a:pt x="0" y="442268"/>
                </a:lnTo>
                <a:lnTo>
                  <a:pt x="11340" y="442268"/>
                </a:lnTo>
              </a:path>
            </a:pathLst>
          </a:custGeom>
          <a:ln w="57150" cmpd="sng">
            <a:solidFill>
              <a:srgbClr val="28A8E9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Greya politella ovipositing into Lithophragma bolander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45" y="1657663"/>
            <a:ext cx="1458259" cy="1584641"/>
          </a:xfrm>
          <a:prstGeom prst="rect">
            <a:avLst/>
          </a:prstGeom>
          <a:ln w="38100" cmpd="sng">
            <a:solidFill>
              <a:srgbClr val="28A8E9"/>
            </a:solidFill>
          </a:ln>
        </p:spPr>
      </p:pic>
    </p:spTree>
    <p:extLst>
      <p:ext uri="{BB962C8B-B14F-4D97-AF65-F5344CB8AC3E}">
        <p14:creationId xmlns:p14="http://schemas.microsoft.com/office/powerpoint/2010/main" val="534511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630" name="Line 94"/>
          <p:cNvSpPr>
            <a:spLocks noChangeShapeType="1"/>
          </p:cNvSpPr>
          <p:nvPr/>
        </p:nvSpPr>
        <p:spPr bwMode="auto">
          <a:xfrm flipH="1">
            <a:off x="3648075" y="2619375"/>
            <a:ext cx="1479550" cy="406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632" name="Rectangle 96"/>
          <p:cNvSpPr>
            <a:spLocks noChangeArrowheads="1"/>
          </p:cNvSpPr>
          <p:nvPr/>
        </p:nvSpPr>
        <p:spPr bwMode="auto">
          <a:xfrm>
            <a:off x="82833" y="378127"/>
            <a:ext cx="8920133" cy="125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Other Tiles in this Geographic Mosaic of Coevolving Species:</a:t>
            </a:r>
            <a:endParaRPr lang="en-US" sz="2800" baseline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Mutualism is Coopted by Other Taxa in Some Populations</a:t>
            </a:r>
          </a:p>
          <a:p>
            <a:pPr algn="ctr"/>
            <a:r>
              <a:rPr lang="en-US" baseline="0" dirty="0">
                <a:solidFill>
                  <a:srgbClr val="FFFFFF"/>
                </a:solidFill>
                <a:latin typeface="Calibri"/>
                <a:cs typeface="Calibri"/>
              </a:rPr>
              <a:t>Near the Northern Edge of the Range of </a:t>
            </a:r>
            <a:r>
              <a:rPr lang="en-US" i="1" baseline="0" dirty="0">
                <a:solidFill>
                  <a:srgbClr val="FFFFFF"/>
                </a:solidFill>
                <a:latin typeface="Calibri"/>
                <a:cs typeface="Calibri"/>
              </a:rPr>
              <a:t>Lithophragma</a:t>
            </a:r>
            <a:endParaRPr lang="en-US" baseline="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449664" name="Picture 128" descr="POL and bombyli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6" t="30746" r="16795"/>
          <a:stretch>
            <a:fillRect/>
          </a:stretch>
        </p:blipFill>
        <p:spPr bwMode="auto">
          <a:xfrm>
            <a:off x="468697" y="2104571"/>
            <a:ext cx="3514011" cy="307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9666" name="Text Box 130"/>
          <p:cNvSpPr txBox="1">
            <a:spLocks noChangeArrowheads="1"/>
          </p:cNvSpPr>
          <p:nvPr/>
        </p:nvSpPr>
        <p:spPr bwMode="auto">
          <a:xfrm>
            <a:off x="6830546" y="6578798"/>
            <a:ext cx="2313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Source: John N Thompson</a:t>
            </a:r>
          </a:p>
        </p:txBody>
      </p:sp>
      <p:pic>
        <p:nvPicPr>
          <p:cNvPr id="2" name="Picture 1" descr="Bee on CY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67" y="2098589"/>
            <a:ext cx="4632475" cy="30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344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1022196" y="179388"/>
            <a:ext cx="72155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/>
              </a:rPr>
              <a:t>What We Now Know: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Calibri"/>
              </a:rPr>
              <a:t>Diversification of Traits and Ecological Outcomes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Calibri"/>
              </a:rPr>
              <a:t>Prodoxid Moths and Their Host Plants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271463" y="5241925"/>
            <a:ext cx="1199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789DBA"/>
                </a:solidFill>
                <a:latin typeface="Calibri"/>
              </a:rPr>
              <a:t>Antagonist</a:t>
            </a:r>
            <a:endParaRPr lang="en-US" sz="2000" dirty="0">
              <a:solidFill>
                <a:srgbClr val="789DBA"/>
              </a:solidFill>
              <a:latin typeface="Calibri"/>
            </a:endParaRPr>
          </a:p>
        </p:txBody>
      </p:sp>
      <p:grpSp>
        <p:nvGrpSpPr>
          <p:cNvPr id="137220" name="Group 4"/>
          <p:cNvGrpSpPr>
            <a:grpSpLocks/>
          </p:cNvGrpSpPr>
          <p:nvPr/>
        </p:nvGrpSpPr>
        <p:grpSpPr bwMode="auto">
          <a:xfrm>
            <a:off x="4684713" y="2406650"/>
            <a:ext cx="1262062" cy="1811338"/>
            <a:chOff x="4069" y="934"/>
            <a:chExt cx="795" cy="1141"/>
          </a:xfrm>
        </p:grpSpPr>
        <p:pic>
          <p:nvPicPr>
            <p:cNvPr id="137221" name="Picture 5" descr="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2" t="13580" r="26595" b="20865"/>
            <a:stretch>
              <a:fillRect/>
            </a:stretch>
          </p:blipFill>
          <p:spPr bwMode="auto">
            <a:xfrm>
              <a:off x="4069" y="934"/>
              <a:ext cx="795" cy="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22" name="Rectangle 6"/>
            <p:cNvSpPr>
              <a:spLocks noChangeArrowheads="1"/>
            </p:cNvSpPr>
            <p:nvPr/>
          </p:nvSpPr>
          <p:spPr bwMode="auto">
            <a:xfrm>
              <a:off x="4078" y="936"/>
              <a:ext cx="769" cy="1139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7223" name="Group 7"/>
          <p:cNvGrpSpPr>
            <a:grpSpLocks/>
          </p:cNvGrpSpPr>
          <p:nvPr/>
        </p:nvGrpSpPr>
        <p:grpSpPr bwMode="auto">
          <a:xfrm>
            <a:off x="3302000" y="2406650"/>
            <a:ext cx="1233488" cy="1828800"/>
            <a:chOff x="2910" y="923"/>
            <a:chExt cx="777" cy="1152"/>
          </a:xfrm>
        </p:grpSpPr>
        <p:pic>
          <p:nvPicPr>
            <p:cNvPr id="137224" name="Picture 8" descr="DSC_0013_2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9" t="13582" r="39078" b="36020"/>
            <a:stretch>
              <a:fillRect/>
            </a:stretch>
          </p:blipFill>
          <p:spPr bwMode="auto">
            <a:xfrm>
              <a:off x="2920" y="923"/>
              <a:ext cx="767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25" name="Rectangle 9"/>
            <p:cNvSpPr>
              <a:spLocks noChangeArrowheads="1"/>
            </p:cNvSpPr>
            <p:nvPr/>
          </p:nvSpPr>
          <p:spPr bwMode="auto">
            <a:xfrm>
              <a:off x="2910" y="932"/>
              <a:ext cx="769" cy="1139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4748213" y="4419600"/>
            <a:ext cx="11054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Calibri"/>
              </a:rPr>
              <a:t>G. </a:t>
            </a:r>
            <a:r>
              <a:rPr lang="en-US" sz="1600" i="1" dirty="0" err="1">
                <a:solidFill>
                  <a:srgbClr val="FFFFFF"/>
                </a:solidFill>
                <a:latin typeface="Calibri"/>
              </a:rPr>
              <a:t>mitellae</a:t>
            </a:r>
            <a:endParaRPr lang="en-US" sz="16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37227" name="Text Box 11"/>
          <p:cNvSpPr txBox="1">
            <a:spLocks noChangeArrowheads="1"/>
          </p:cNvSpPr>
          <p:nvPr/>
        </p:nvSpPr>
        <p:spPr bwMode="auto">
          <a:xfrm>
            <a:off x="3295878" y="4419600"/>
            <a:ext cx="1079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Calibri"/>
              </a:rPr>
              <a:t>G. </a:t>
            </a:r>
            <a:r>
              <a:rPr lang="en-US" sz="1600" i="1" dirty="0" err="1">
                <a:solidFill>
                  <a:srgbClr val="FFFFFF"/>
                </a:solidFill>
                <a:latin typeface="Calibri"/>
              </a:rPr>
              <a:t>obscura</a:t>
            </a:r>
            <a:endParaRPr lang="en-US" sz="16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7228" name="Text Box 12"/>
          <p:cNvSpPr txBox="1">
            <a:spLocks noChangeArrowheads="1"/>
          </p:cNvSpPr>
          <p:nvPr/>
        </p:nvSpPr>
        <p:spPr bwMode="auto">
          <a:xfrm>
            <a:off x="1766888" y="4419600"/>
            <a:ext cx="11643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Calibri"/>
              </a:rPr>
              <a:t>G. </a:t>
            </a:r>
            <a:r>
              <a:rPr lang="en-US" sz="1600" i="1" dirty="0" err="1">
                <a:solidFill>
                  <a:srgbClr val="FFFFFF"/>
                </a:solidFill>
                <a:latin typeface="Calibri"/>
              </a:rPr>
              <a:t>enchrysa</a:t>
            </a:r>
            <a:endParaRPr lang="en-US" sz="2000" dirty="0">
              <a:solidFill>
                <a:srgbClr val="0000FF"/>
              </a:solidFill>
              <a:latin typeface="Calibri"/>
            </a:endParaRPr>
          </a:p>
        </p:txBody>
      </p:sp>
      <p:grpSp>
        <p:nvGrpSpPr>
          <p:cNvPr id="137229" name="Group 13"/>
          <p:cNvGrpSpPr>
            <a:grpSpLocks/>
          </p:cNvGrpSpPr>
          <p:nvPr/>
        </p:nvGrpSpPr>
        <p:grpSpPr bwMode="auto">
          <a:xfrm>
            <a:off x="1847850" y="2406650"/>
            <a:ext cx="1252538" cy="1833563"/>
            <a:chOff x="2836" y="2797"/>
            <a:chExt cx="789" cy="1155"/>
          </a:xfrm>
        </p:grpSpPr>
        <p:pic>
          <p:nvPicPr>
            <p:cNvPr id="137230" name="Picture 14" descr="1564_POLonGRO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6" y="2797"/>
              <a:ext cx="789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31" name="Rectangle 15"/>
            <p:cNvSpPr>
              <a:spLocks noChangeArrowheads="1"/>
            </p:cNvSpPr>
            <p:nvPr/>
          </p:nvSpPr>
          <p:spPr bwMode="auto">
            <a:xfrm>
              <a:off x="2838" y="2813"/>
              <a:ext cx="769" cy="1139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7232" name="Group 16"/>
          <p:cNvGrpSpPr>
            <a:grpSpLocks/>
          </p:cNvGrpSpPr>
          <p:nvPr/>
        </p:nvGrpSpPr>
        <p:grpSpPr bwMode="auto">
          <a:xfrm>
            <a:off x="6075363" y="2406650"/>
            <a:ext cx="1249362" cy="1863725"/>
            <a:chOff x="2898" y="2788"/>
            <a:chExt cx="787" cy="1174"/>
          </a:xfrm>
        </p:grpSpPr>
        <p:pic>
          <p:nvPicPr>
            <p:cNvPr id="137233" name="Picture 17" descr="1212_POLonPA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" y="2810"/>
              <a:ext cx="787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34" name="Rectangle 18"/>
            <p:cNvSpPr>
              <a:spLocks noChangeArrowheads="1"/>
            </p:cNvSpPr>
            <p:nvPr/>
          </p:nvSpPr>
          <p:spPr bwMode="auto">
            <a:xfrm>
              <a:off x="2912" y="2788"/>
              <a:ext cx="769" cy="1139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37235" name="Text Box 19"/>
          <p:cNvSpPr txBox="1">
            <a:spLocks noChangeArrowheads="1"/>
          </p:cNvSpPr>
          <p:nvPr/>
        </p:nvSpPr>
        <p:spPr bwMode="auto">
          <a:xfrm>
            <a:off x="6140450" y="4419600"/>
            <a:ext cx="10939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Calibri"/>
              </a:rPr>
              <a:t>G. politella</a:t>
            </a:r>
            <a:endParaRPr lang="en-US" sz="16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7236" name="Line 20"/>
          <p:cNvSpPr>
            <a:spLocks noChangeShapeType="1"/>
          </p:cNvSpPr>
          <p:nvPr/>
        </p:nvSpPr>
        <p:spPr bwMode="auto">
          <a:xfrm flipV="1">
            <a:off x="274638" y="5049838"/>
            <a:ext cx="8656637" cy="11112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237" name="Text Box 21"/>
          <p:cNvSpPr txBox="1">
            <a:spLocks noChangeArrowheads="1"/>
          </p:cNvSpPr>
          <p:nvPr/>
        </p:nvSpPr>
        <p:spPr bwMode="auto">
          <a:xfrm>
            <a:off x="1714500" y="5241925"/>
            <a:ext cx="13901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789DBA"/>
                </a:solidFill>
                <a:latin typeface="Calibri"/>
              </a:rPr>
              <a:t>Commensal/</a:t>
            </a:r>
          </a:p>
          <a:p>
            <a:r>
              <a:rPr lang="en-US" sz="1800" dirty="0">
                <a:solidFill>
                  <a:srgbClr val="789DBA"/>
                </a:solidFill>
                <a:latin typeface="Calibri"/>
              </a:rPr>
              <a:t>Antagonist</a:t>
            </a:r>
            <a:endParaRPr lang="en-US" sz="2000" dirty="0">
              <a:solidFill>
                <a:srgbClr val="789DBA"/>
              </a:solidFill>
              <a:latin typeface="Calibri"/>
            </a:endParaRPr>
          </a:p>
        </p:txBody>
      </p:sp>
      <p:sp>
        <p:nvSpPr>
          <p:cNvPr id="137238" name="Text Box 22"/>
          <p:cNvSpPr txBox="1">
            <a:spLocks noChangeArrowheads="1"/>
          </p:cNvSpPr>
          <p:nvPr/>
        </p:nvSpPr>
        <p:spPr bwMode="auto">
          <a:xfrm>
            <a:off x="3316288" y="5241925"/>
            <a:ext cx="116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789DBA"/>
                </a:solidFill>
                <a:latin typeface="Calibri"/>
              </a:rPr>
              <a:t>Inefficient</a:t>
            </a:r>
          </a:p>
          <a:p>
            <a:r>
              <a:rPr lang="en-US" sz="1800" dirty="0" err="1">
                <a:solidFill>
                  <a:srgbClr val="789DBA"/>
                </a:solidFill>
                <a:latin typeface="Calibri"/>
              </a:rPr>
              <a:t>Mutualist</a:t>
            </a:r>
            <a:endParaRPr lang="en-US" sz="2000" dirty="0">
              <a:solidFill>
                <a:srgbClr val="789DBA"/>
              </a:solidFill>
              <a:latin typeface="Calibri"/>
            </a:endParaRPr>
          </a:p>
        </p:txBody>
      </p:sp>
      <p:sp>
        <p:nvSpPr>
          <p:cNvPr id="137239" name="Text Box 23"/>
          <p:cNvSpPr txBox="1">
            <a:spLocks noChangeArrowheads="1"/>
          </p:cNvSpPr>
          <p:nvPr/>
        </p:nvSpPr>
        <p:spPr bwMode="auto">
          <a:xfrm>
            <a:off x="4638675" y="5241925"/>
            <a:ext cx="13144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789DBA"/>
                </a:solidFill>
                <a:latin typeface="Calibri"/>
              </a:rPr>
              <a:t>Moderately</a:t>
            </a:r>
          </a:p>
          <a:p>
            <a:r>
              <a:rPr lang="en-US" sz="1800" dirty="0">
                <a:solidFill>
                  <a:srgbClr val="789DBA"/>
                </a:solidFill>
                <a:latin typeface="Calibri"/>
              </a:rPr>
              <a:t>Efficient</a:t>
            </a:r>
          </a:p>
          <a:p>
            <a:r>
              <a:rPr lang="en-US" sz="1800" dirty="0" err="1">
                <a:solidFill>
                  <a:srgbClr val="789DBA"/>
                </a:solidFill>
                <a:latin typeface="Calibri"/>
              </a:rPr>
              <a:t>Mutualist</a:t>
            </a:r>
            <a:endParaRPr lang="en-US" sz="2000" dirty="0">
              <a:solidFill>
                <a:srgbClr val="789DBA"/>
              </a:solidFill>
              <a:latin typeface="Calibri"/>
            </a:endParaRPr>
          </a:p>
        </p:txBody>
      </p:sp>
      <p:sp>
        <p:nvSpPr>
          <p:cNvPr id="137240" name="Text Box 24"/>
          <p:cNvSpPr txBox="1">
            <a:spLocks noChangeArrowheads="1"/>
          </p:cNvSpPr>
          <p:nvPr/>
        </p:nvSpPr>
        <p:spPr bwMode="auto">
          <a:xfrm>
            <a:off x="6132513" y="5241925"/>
            <a:ext cx="122983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789DBA"/>
                </a:solidFill>
                <a:latin typeface="Calibri"/>
              </a:rPr>
              <a:t>Highly</a:t>
            </a:r>
          </a:p>
          <a:p>
            <a:r>
              <a:rPr lang="en-US" sz="1800" dirty="0">
                <a:solidFill>
                  <a:srgbClr val="789DBA"/>
                </a:solidFill>
                <a:latin typeface="Calibri"/>
              </a:rPr>
              <a:t>Efficient</a:t>
            </a:r>
          </a:p>
          <a:p>
            <a:r>
              <a:rPr lang="en-US" sz="1800" dirty="0" err="1">
                <a:solidFill>
                  <a:srgbClr val="789DBA"/>
                </a:solidFill>
                <a:latin typeface="Calibri"/>
              </a:rPr>
              <a:t>Mutualist</a:t>
            </a:r>
            <a:r>
              <a:rPr lang="en-US" sz="1800" dirty="0">
                <a:solidFill>
                  <a:srgbClr val="789DBA"/>
                </a:solidFill>
                <a:latin typeface="Calibri"/>
              </a:rPr>
              <a:t>,</a:t>
            </a:r>
          </a:p>
          <a:p>
            <a:r>
              <a:rPr lang="en-US" sz="1800" dirty="0">
                <a:solidFill>
                  <a:srgbClr val="789DBA"/>
                </a:solidFill>
                <a:latin typeface="Calibri"/>
              </a:rPr>
              <a:t>Sometimes</a:t>
            </a:r>
          </a:p>
          <a:p>
            <a:r>
              <a:rPr lang="en-US" sz="1800" dirty="0">
                <a:solidFill>
                  <a:srgbClr val="789DBA"/>
                </a:solidFill>
                <a:latin typeface="Calibri"/>
              </a:rPr>
              <a:t>Exclusive</a:t>
            </a:r>
            <a:endParaRPr lang="en-US" sz="2000" dirty="0">
              <a:solidFill>
                <a:srgbClr val="789DBA"/>
              </a:solidFill>
              <a:latin typeface="Calibri"/>
            </a:endParaRPr>
          </a:p>
        </p:txBody>
      </p:sp>
      <p:sp>
        <p:nvSpPr>
          <p:cNvPr id="137241" name="Text Box 25"/>
          <p:cNvSpPr txBox="1">
            <a:spLocks noChangeArrowheads="1"/>
          </p:cNvSpPr>
          <p:nvPr/>
        </p:nvSpPr>
        <p:spPr bwMode="auto">
          <a:xfrm>
            <a:off x="7768650" y="5241925"/>
            <a:ext cx="10730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789DBA"/>
                </a:solidFill>
                <a:latin typeface="Calibri"/>
              </a:rPr>
              <a:t>Obligate</a:t>
            </a:r>
          </a:p>
          <a:p>
            <a:r>
              <a:rPr lang="en-US" sz="1800" dirty="0" err="1">
                <a:solidFill>
                  <a:srgbClr val="789DBA"/>
                </a:solidFill>
                <a:latin typeface="Calibri"/>
              </a:rPr>
              <a:t>mutualist</a:t>
            </a:r>
            <a:endParaRPr lang="en-US" sz="2000" dirty="0">
              <a:solidFill>
                <a:srgbClr val="789DBA"/>
              </a:solidFill>
              <a:latin typeface="Calibri"/>
            </a:endParaRPr>
          </a:p>
        </p:txBody>
      </p:sp>
      <p:pic>
        <p:nvPicPr>
          <p:cNvPr id="137242" name="Picture 26" descr="pipadult1 low 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4" t="9723" r="29805" b="13333"/>
          <a:stretch>
            <a:fillRect/>
          </a:stretch>
        </p:blipFill>
        <p:spPr bwMode="auto">
          <a:xfrm>
            <a:off x="669925" y="3813175"/>
            <a:ext cx="625475" cy="914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7243" name="Text Box 27"/>
          <p:cNvSpPr txBox="1">
            <a:spLocks noChangeArrowheads="1"/>
          </p:cNvSpPr>
          <p:nvPr/>
        </p:nvSpPr>
        <p:spPr bwMode="auto">
          <a:xfrm>
            <a:off x="381000" y="4737100"/>
            <a:ext cx="1146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u="sng" dirty="0">
                <a:solidFill>
                  <a:srgbClr val="FFFFFF"/>
                </a:solidFill>
                <a:latin typeface="Calibri"/>
              </a:rPr>
              <a:t>G. </a:t>
            </a:r>
            <a:r>
              <a:rPr lang="en-US" sz="1600" i="1" u="sng" dirty="0" err="1">
                <a:solidFill>
                  <a:srgbClr val="FFFFFF"/>
                </a:solidFill>
                <a:latin typeface="Calibri"/>
              </a:rPr>
              <a:t>piperella</a:t>
            </a:r>
            <a:endParaRPr lang="en-US" sz="2000" u="sng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37244" name="Picture 28" descr="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2" t="38676" r="44424" b="31863"/>
          <a:stretch>
            <a:fillRect/>
          </a:stretch>
        </p:blipFill>
        <p:spPr bwMode="auto">
          <a:xfrm rot="-5400000">
            <a:off x="510381" y="2651919"/>
            <a:ext cx="954088" cy="660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7245" name="Text Box 29"/>
          <p:cNvSpPr txBox="1">
            <a:spLocks noChangeArrowheads="1"/>
          </p:cNvSpPr>
          <p:nvPr/>
        </p:nvSpPr>
        <p:spPr bwMode="auto">
          <a:xfrm>
            <a:off x="381000" y="3467100"/>
            <a:ext cx="10797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Calibri"/>
              </a:rPr>
              <a:t>G. </a:t>
            </a:r>
            <a:r>
              <a:rPr lang="en-US" sz="1600" i="1" dirty="0" err="1">
                <a:solidFill>
                  <a:srgbClr val="FFFFFF"/>
                </a:solidFill>
                <a:latin typeface="Calibri"/>
              </a:rPr>
              <a:t>subalba</a:t>
            </a:r>
            <a:endParaRPr lang="en-US" sz="20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37246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8876"/>
          <a:stretch>
            <a:fillRect/>
          </a:stretch>
        </p:blipFill>
        <p:spPr bwMode="auto">
          <a:xfrm>
            <a:off x="647700" y="1179513"/>
            <a:ext cx="692150" cy="914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7247" name="Text Box 31"/>
          <p:cNvSpPr txBox="1">
            <a:spLocks noChangeArrowheads="1"/>
          </p:cNvSpPr>
          <p:nvPr/>
        </p:nvSpPr>
        <p:spPr bwMode="auto">
          <a:xfrm>
            <a:off x="381000" y="2116138"/>
            <a:ext cx="11695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Calibri"/>
              </a:rPr>
              <a:t>G. </a:t>
            </a:r>
            <a:r>
              <a:rPr lang="en-US" sz="1600" i="1" dirty="0" err="1">
                <a:solidFill>
                  <a:srgbClr val="FFFFFF"/>
                </a:solidFill>
                <a:latin typeface="Calibri"/>
              </a:rPr>
              <a:t>variabilis</a:t>
            </a:r>
            <a:endParaRPr lang="en-US" sz="20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37248" name="Picture 32" descr="app0019"/>
          <p:cNvPicPr>
            <a:picLocks noChangeAspect="1" noChangeArrowheads="1"/>
          </p:cNvPicPr>
          <p:nvPr/>
        </p:nvPicPr>
        <p:blipFill>
          <a:blip r:embed="rId10">
            <a:lum bright="4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2" r="29089"/>
          <a:stretch>
            <a:fillRect/>
          </a:stretch>
        </p:blipFill>
        <p:spPr bwMode="auto">
          <a:xfrm>
            <a:off x="7623175" y="2425700"/>
            <a:ext cx="1200150" cy="17827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7249" name="Text Box 33"/>
          <p:cNvSpPr txBox="1">
            <a:spLocks noChangeArrowheads="1"/>
          </p:cNvSpPr>
          <p:nvPr/>
        </p:nvSpPr>
        <p:spPr bwMode="auto">
          <a:xfrm>
            <a:off x="7605713" y="4408488"/>
            <a:ext cx="11785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Calibri"/>
              </a:rPr>
              <a:t>T. </a:t>
            </a:r>
            <a:r>
              <a:rPr lang="en-US" sz="1600" i="1" dirty="0" err="1">
                <a:solidFill>
                  <a:srgbClr val="FFFFFF"/>
                </a:solidFill>
                <a:latin typeface="Calibri"/>
              </a:rPr>
              <a:t>maculata</a:t>
            </a:r>
            <a:endParaRPr lang="en-US" sz="16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63143"/>
            <a:ext cx="90730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Thompson, Pellmyr, Harrison, Brown, Segraves, Althoff, Cunningham, Nuismer, </a:t>
            </a:r>
            <a:r>
              <a:rPr lang="en-US" sz="1100" dirty="0" err="1">
                <a:solidFill>
                  <a:schemeClr val="bg1"/>
                </a:solidFill>
              </a:rPr>
              <a:t>Merg</a:t>
            </a:r>
            <a:r>
              <a:rPr lang="en-US" sz="1100" dirty="0">
                <a:solidFill>
                  <a:schemeClr val="bg1"/>
                </a:solidFill>
              </a:rPr>
              <a:t>, Cuautle, Rich, Laine, Schwind, Friberg, Raguso,…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89333" y="1423940"/>
            <a:ext cx="883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Yucca</a:t>
            </a:r>
          </a:p>
          <a:p>
            <a:r>
              <a:rPr lang="en-US" sz="2000" dirty="0">
                <a:solidFill>
                  <a:srgbClr val="FFFF00"/>
                </a:solidFill>
              </a:rPr>
              <a:t>moths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00764" y="1607127"/>
            <a:ext cx="1648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Greya moths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1931939" y="1831879"/>
            <a:ext cx="170872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H="1">
            <a:off x="5578766" y="1830340"/>
            <a:ext cx="170872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9261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483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4836" name="Rectangle 4"/>
          <p:cNvSpPr>
            <a:spLocks noChangeArrowheads="1"/>
          </p:cNvSpPr>
          <p:nvPr/>
        </p:nvSpPr>
        <p:spPr bwMode="auto">
          <a:xfrm>
            <a:off x="16048567" y="16248064"/>
            <a:ext cx="259685" cy="2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>
                <a:solidFill>
                  <a:srgbClr val="000000"/>
                </a:solidFill>
                <a:latin typeface="Times New Roman" charset="0"/>
              </a:rPr>
              <a:t>a</a:t>
            </a:r>
          </a:p>
        </p:txBody>
      </p:sp>
      <p:sp>
        <p:nvSpPr>
          <p:cNvPr id="504837" name="Line 5"/>
          <p:cNvSpPr>
            <a:spLocks noChangeShapeType="1"/>
          </p:cNvSpPr>
          <p:nvPr/>
        </p:nvSpPr>
        <p:spPr bwMode="auto">
          <a:xfrm>
            <a:off x="31223656" y="35369500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4838" name="Rectangle 6"/>
          <p:cNvSpPr>
            <a:spLocks noChangeArrowheads="1"/>
          </p:cNvSpPr>
          <p:nvPr/>
        </p:nvSpPr>
        <p:spPr bwMode="auto">
          <a:xfrm>
            <a:off x="16048567" y="16248064"/>
            <a:ext cx="272509" cy="2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Courier New" charset="0"/>
              </a:rPr>
              <a:t>a</a:t>
            </a:r>
          </a:p>
        </p:txBody>
      </p:sp>
      <p:sp>
        <p:nvSpPr>
          <p:cNvPr id="504839" name="Line 7"/>
          <p:cNvSpPr>
            <a:spLocks noChangeShapeType="1"/>
          </p:cNvSpPr>
          <p:nvPr/>
        </p:nvSpPr>
        <p:spPr bwMode="auto">
          <a:xfrm>
            <a:off x="31223656" y="35369500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4840" name="Freeform 8"/>
          <p:cNvSpPr>
            <a:spLocks/>
          </p:cNvSpPr>
          <p:nvPr/>
        </p:nvSpPr>
        <p:spPr bwMode="auto">
          <a:xfrm>
            <a:off x="2566812" y="5662614"/>
            <a:ext cx="32455" cy="187325"/>
          </a:xfrm>
          <a:custGeom>
            <a:avLst/>
            <a:gdLst>
              <a:gd name="T0" fmla="*/ 0 w 23"/>
              <a:gd name="T1" fmla="*/ 0 h 118"/>
              <a:gd name="T2" fmla="*/ 22 w 23"/>
              <a:gd name="T3" fmla="*/ 117 h 118"/>
              <a:gd name="T4" fmla="*/ 0 w 23"/>
              <a:gd name="T5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118">
                <a:moveTo>
                  <a:pt x="0" y="0"/>
                </a:moveTo>
                <a:lnTo>
                  <a:pt x="22" y="117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41" name="Freeform 9"/>
          <p:cNvSpPr>
            <a:spLocks/>
          </p:cNvSpPr>
          <p:nvPr/>
        </p:nvSpPr>
        <p:spPr bwMode="auto">
          <a:xfrm>
            <a:off x="2597857" y="5848350"/>
            <a:ext cx="53622" cy="84138"/>
          </a:xfrm>
          <a:custGeom>
            <a:avLst/>
            <a:gdLst>
              <a:gd name="T0" fmla="*/ 0 w 38"/>
              <a:gd name="T1" fmla="*/ 0 h 53"/>
              <a:gd name="T2" fmla="*/ 37 w 38"/>
              <a:gd name="T3" fmla="*/ 52 h 53"/>
              <a:gd name="T4" fmla="*/ 0 w 38"/>
              <a:gd name="T5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53">
                <a:moveTo>
                  <a:pt x="0" y="0"/>
                </a:moveTo>
                <a:lnTo>
                  <a:pt x="37" y="52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42" name="Freeform 10"/>
          <p:cNvSpPr>
            <a:spLocks/>
          </p:cNvSpPr>
          <p:nvPr/>
        </p:nvSpPr>
        <p:spPr bwMode="auto">
          <a:xfrm>
            <a:off x="2537178" y="5930900"/>
            <a:ext cx="114300" cy="71438"/>
          </a:xfrm>
          <a:custGeom>
            <a:avLst/>
            <a:gdLst>
              <a:gd name="T0" fmla="*/ 80 w 81"/>
              <a:gd name="T1" fmla="*/ 0 h 45"/>
              <a:gd name="T2" fmla="*/ 0 w 81"/>
              <a:gd name="T3" fmla="*/ 44 h 45"/>
              <a:gd name="T4" fmla="*/ 80 w 81"/>
              <a:gd name="T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1" h="45">
                <a:moveTo>
                  <a:pt x="80" y="0"/>
                </a:moveTo>
                <a:lnTo>
                  <a:pt x="0" y="44"/>
                </a:lnTo>
                <a:lnTo>
                  <a:pt x="8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43" name="Freeform 11"/>
          <p:cNvSpPr>
            <a:spLocks/>
          </p:cNvSpPr>
          <p:nvPr/>
        </p:nvSpPr>
        <p:spPr bwMode="auto">
          <a:xfrm>
            <a:off x="2506134" y="6000750"/>
            <a:ext cx="32456" cy="127000"/>
          </a:xfrm>
          <a:custGeom>
            <a:avLst/>
            <a:gdLst>
              <a:gd name="T0" fmla="*/ 22 w 23"/>
              <a:gd name="T1" fmla="*/ 0 h 80"/>
              <a:gd name="T2" fmla="*/ 0 w 23"/>
              <a:gd name="T3" fmla="*/ 79 h 80"/>
              <a:gd name="T4" fmla="*/ 22 w 23"/>
              <a:gd name="T5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80">
                <a:moveTo>
                  <a:pt x="22" y="0"/>
                </a:moveTo>
                <a:lnTo>
                  <a:pt x="0" y="79"/>
                </a:lnTo>
                <a:lnTo>
                  <a:pt x="22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44" name="Freeform 12"/>
          <p:cNvSpPr>
            <a:spLocks/>
          </p:cNvSpPr>
          <p:nvPr/>
        </p:nvSpPr>
        <p:spPr bwMode="auto">
          <a:xfrm>
            <a:off x="2453923" y="6126163"/>
            <a:ext cx="55033" cy="49212"/>
          </a:xfrm>
          <a:custGeom>
            <a:avLst/>
            <a:gdLst>
              <a:gd name="T0" fmla="*/ 37 w 38"/>
              <a:gd name="T1" fmla="*/ 0 h 31"/>
              <a:gd name="T2" fmla="*/ 0 w 38"/>
              <a:gd name="T3" fmla="*/ 30 h 31"/>
              <a:gd name="T4" fmla="*/ 37 w 38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1">
                <a:moveTo>
                  <a:pt x="37" y="0"/>
                </a:moveTo>
                <a:lnTo>
                  <a:pt x="0" y="30"/>
                </a:lnTo>
                <a:lnTo>
                  <a:pt x="37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45" name="Freeform 13"/>
          <p:cNvSpPr>
            <a:spLocks/>
          </p:cNvSpPr>
          <p:nvPr/>
        </p:nvSpPr>
        <p:spPr bwMode="auto">
          <a:xfrm>
            <a:off x="2445456" y="6173788"/>
            <a:ext cx="9877" cy="23812"/>
          </a:xfrm>
          <a:custGeom>
            <a:avLst/>
            <a:gdLst>
              <a:gd name="T0" fmla="*/ 6 w 7"/>
              <a:gd name="T1" fmla="*/ 0 h 15"/>
              <a:gd name="T2" fmla="*/ 0 w 7"/>
              <a:gd name="T3" fmla="*/ 14 h 15"/>
              <a:gd name="T4" fmla="*/ 6 w 7"/>
              <a:gd name="T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5">
                <a:moveTo>
                  <a:pt x="6" y="0"/>
                </a:moveTo>
                <a:lnTo>
                  <a:pt x="0" y="14"/>
                </a:lnTo>
                <a:lnTo>
                  <a:pt x="6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46" name="Freeform 14"/>
          <p:cNvSpPr>
            <a:spLocks/>
          </p:cNvSpPr>
          <p:nvPr/>
        </p:nvSpPr>
        <p:spPr bwMode="auto">
          <a:xfrm>
            <a:off x="2432756" y="6196014"/>
            <a:ext cx="14111" cy="71437"/>
          </a:xfrm>
          <a:custGeom>
            <a:avLst/>
            <a:gdLst>
              <a:gd name="T0" fmla="*/ 9 w 10"/>
              <a:gd name="T1" fmla="*/ 0 h 45"/>
              <a:gd name="T2" fmla="*/ 0 w 10"/>
              <a:gd name="T3" fmla="*/ 44 h 45"/>
              <a:gd name="T4" fmla="*/ 9 w 10"/>
              <a:gd name="T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45">
                <a:moveTo>
                  <a:pt x="9" y="0"/>
                </a:moveTo>
                <a:lnTo>
                  <a:pt x="0" y="44"/>
                </a:lnTo>
                <a:lnTo>
                  <a:pt x="9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47" name="Freeform 15"/>
          <p:cNvSpPr>
            <a:spLocks/>
          </p:cNvSpPr>
          <p:nvPr/>
        </p:nvSpPr>
        <p:spPr bwMode="auto">
          <a:xfrm>
            <a:off x="2432756" y="6265863"/>
            <a:ext cx="42333" cy="25400"/>
          </a:xfrm>
          <a:custGeom>
            <a:avLst/>
            <a:gdLst>
              <a:gd name="T0" fmla="*/ 0 w 30"/>
              <a:gd name="T1" fmla="*/ 0 h 16"/>
              <a:gd name="T2" fmla="*/ 29 w 30"/>
              <a:gd name="T3" fmla="*/ 15 h 16"/>
              <a:gd name="T4" fmla="*/ 0 w 30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16">
                <a:moveTo>
                  <a:pt x="0" y="0"/>
                </a:moveTo>
                <a:lnTo>
                  <a:pt x="29" y="1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48" name="Freeform 16"/>
          <p:cNvSpPr>
            <a:spLocks/>
          </p:cNvSpPr>
          <p:nvPr/>
        </p:nvSpPr>
        <p:spPr bwMode="auto">
          <a:xfrm>
            <a:off x="2473678" y="6289675"/>
            <a:ext cx="12700" cy="25400"/>
          </a:xfrm>
          <a:custGeom>
            <a:avLst/>
            <a:gdLst>
              <a:gd name="T0" fmla="*/ 0 w 9"/>
              <a:gd name="T1" fmla="*/ 0 h 16"/>
              <a:gd name="T2" fmla="*/ 8 w 9"/>
              <a:gd name="T3" fmla="*/ 15 h 16"/>
              <a:gd name="T4" fmla="*/ 0 w 9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16">
                <a:moveTo>
                  <a:pt x="0" y="0"/>
                </a:moveTo>
                <a:lnTo>
                  <a:pt x="8" y="1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49" name="Freeform 17"/>
          <p:cNvSpPr>
            <a:spLocks/>
          </p:cNvSpPr>
          <p:nvPr/>
        </p:nvSpPr>
        <p:spPr bwMode="auto">
          <a:xfrm>
            <a:off x="2473678" y="6313488"/>
            <a:ext cx="12700" cy="36512"/>
          </a:xfrm>
          <a:custGeom>
            <a:avLst/>
            <a:gdLst>
              <a:gd name="T0" fmla="*/ 8 w 9"/>
              <a:gd name="T1" fmla="*/ 0 h 23"/>
              <a:gd name="T2" fmla="*/ 0 w 9"/>
              <a:gd name="T3" fmla="*/ 22 h 23"/>
              <a:gd name="T4" fmla="*/ 8 w 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23">
                <a:moveTo>
                  <a:pt x="8" y="0"/>
                </a:moveTo>
                <a:lnTo>
                  <a:pt x="0" y="22"/>
                </a:lnTo>
                <a:lnTo>
                  <a:pt x="8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50" name="Freeform 18"/>
          <p:cNvSpPr>
            <a:spLocks/>
          </p:cNvSpPr>
          <p:nvPr/>
        </p:nvSpPr>
        <p:spPr bwMode="auto">
          <a:xfrm>
            <a:off x="2411590" y="6348413"/>
            <a:ext cx="63500" cy="36512"/>
          </a:xfrm>
          <a:custGeom>
            <a:avLst/>
            <a:gdLst>
              <a:gd name="T0" fmla="*/ 44 w 45"/>
              <a:gd name="T1" fmla="*/ 0 h 23"/>
              <a:gd name="T2" fmla="*/ 0 w 45"/>
              <a:gd name="T3" fmla="*/ 22 h 23"/>
              <a:gd name="T4" fmla="*/ 44 w 45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3">
                <a:moveTo>
                  <a:pt x="44" y="0"/>
                </a:moveTo>
                <a:lnTo>
                  <a:pt x="0" y="22"/>
                </a:lnTo>
                <a:lnTo>
                  <a:pt x="44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51" name="Freeform 19"/>
          <p:cNvSpPr>
            <a:spLocks/>
          </p:cNvSpPr>
          <p:nvPr/>
        </p:nvSpPr>
        <p:spPr bwMode="auto">
          <a:xfrm>
            <a:off x="1811867" y="6302375"/>
            <a:ext cx="601133" cy="82550"/>
          </a:xfrm>
          <a:custGeom>
            <a:avLst/>
            <a:gdLst>
              <a:gd name="T0" fmla="*/ 425 w 426"/>
              <a:gd name="T1" fmla="*/ 51 h 52"/>
              <a:gd name="T2" fmla="*/ 0 w 426"/>
              <a:gd name="T3" fmla="*/ 0 h 52"/>
              <a:gd name="T4" fmla="*/ 425 w 426"/>
              <a:gd name="T5" fmla="*/ 51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6" h="52">
                <a:moveTo>
                  <a:pt x="425" y="51"/>
                </a:moveTo>
                <a:lnTo>
                  <a:pt x="0" y="0"/>
                </a:lnTo>
                <a:lnTo>
                  <a:pt x="425" y="51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52" name="Freeform 20"/>
          <p:cNvSpPr>
            <a:spLocks/>
          </p:cNvSpPr>
          <p:nvPr/>
        </p:nvSpPr>
        <p:spPr bwMode="auto">
          <a:xfrm>
            <a:off x="1772355" y="6046789"/>
            <a:ext cx="40923" cy="257175"/>
          </a:xfrm>
          <a:custGeom>
            <a:avLst/>
            <a:gdLst>
              <a:gd name="T0" fmla="*/ 28 w 29"/>
              <a:gd name="T1" fmla="*/ 161 h 162"/>
              <a:gd name="T2" fmla="*/ 0 w 29"/>
              <a:gd name="T3" fmla="*/ 0 h 162"/>
              <a:gd name="T4" fmla="*/ 28 w 29"/>
              <a:gd name="T5" fmla="*/ 161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62">
                <a:moveTo>
                  <a:pt x="28" y="161"/>
                </a:moveTo>
                <a:lnTo>
                  <a:pt x="0" y="0"/>
                </a:lnTo>
                <a:lnTo>
                  <a:pt x="28" y="161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53" name="Freeform 21"/>
          <p:cNvSpPr>
            <a:spLocks/>
          </p:cNvSpPr>
          <p:nvPr/>
        </p:nvSpPr>
        <p:spPr bwMode="auto">
          <a:xfrm>
            <a:off x="1658057" y="5872163"/>
            <a:ext cx="115711" cy="176212"/>
          </a:xfrm>
          <a:custGeom>
            <a:avLst/>
            <a:gdLst>
              <a:gd name="T0" fmla="*/ 81 w 82"/>
              <a:gd name="T1" fmla="*/ 110 h 111"/>
              <a:gd name="T2" fmla="*/ 0 w 82"/>
              <a:gd name="T3" fmla="*/ 0 h 111"/>
              <a:gd name="T4" fmla="*/ 81 w 82"/>
              <a:gd name="T5" fmla="*/ 11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2" h="111">
                <a:moveTo>
                  <a:pt x="81" y="110"/>
                </a:moveTo>
                <a:lnTo>
                  <a:pt x="0" y="0"/>
                </a:lnTo>
                <a:lnTo>
                  <a:pt x="81" y="11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54" name="Freeform 22"/>
          <p:cNvSpPr>
            <a:spLocks/>
          </p:cNvSpPr>
          <p:nvPr/>
        </p:nvSpPr>
        <p:spPr bwMode="auto">
          <a:xfrm>
            <a:off x="1586089" y="5848350"/>
            <a:ext cx="73378" cy="25400"/>
          </a:xfrm>
          <a:custGeom>
            <a:avLst/>
            <a:gdLst>
              <a:gd name="T0" fmla="*/ 51 w 52"/>
              <a:gd name="T1" fmla="*/ 15 h 16"/>
              <a:gd name="T2" fmla="*/ 0 w 52"/>
              <a:gd name="T3" fmla="*/ 0 h 16"/>
              <a:gd name="T4" fmla="*/ 51 w 52"/>
              <a:gd name="T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6">
                <a:moveTo>
                  <a:pt x="51" y="15"/>
                </a:moveTo>
                <a:lnTo>
                  <a:pt x="0" y="0"/>
                </a:lnTo>
                <a:lnTo>
                  <a:pt x="51" y="1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55" name="Freeform 23"/>
          <p:cNvSpPr>
            <a:spLocks/>
          </p:cNvSpPr>
          <p:nvPr/>
        </p:nvSpPr>
        <p:spPr bwMode="auto">
          <a:xfrm>
            <a:off x="1574800" y="5754688"/>
            <a:ext cx="12700" cy="95250"/>
          </a:xfrm>
          <a:custGeom>
            <a:avLst/>
            <a:gdLst>
              <a:gd name="T0" fmla="*/ 8 w 9"/>
              <a:gd name="T1" fmla="*/ 59 h 60"/>
              <a:gd name="T2" fmla="*/ 0 w 9"/>
              <a:gd name="T3" fmla="*/ 0 h 60"/>
              <a:gd name="T4" fmla="*/ 8 w 9"/>
              <a:gd name="T5" fmla="*/ 59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60">
                <a:moveTo>
                  <a:pt x="8" y="59"/>
                </a:moveTo>
                <a:lnTo>
                  <a:pt x="0" y="0"/>
                </a:lnTo>
                <a:lnTo>
                  <a:pt x="8" y="59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56" name="Freeform 24"/>
          <p:cNvSpPr>
            <a:spLocks/>
          </p:cNvSpPr>
          <p:nvPr/>
        </p:nvSpPr>
        <p:spPr bwMode="auto">
          <a:xfrm>
            <a:off x="1524000" y="5730875"/>
            <a:ext cx="52212" cy="25400"/>
          </a:xfrm>
          <a:custGeom>
            <a:avLst/>
            <a:gdLst>
              <a:gd name="T0" fmla="*/ 36 w 37"/>
              <a:gd name="T1" fmla="*/ 15 h 16"/>
              <a:gd name="T2" fmla="*/ 0 w 37"/>
              <a:gd name="T3" fmla="*/ 0 h 16"/>
              <a:gd name="T4" fmla="*/ 36 w 37"/>
              <a:gd name="T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16">
                <a:moveTo>
                  <a:pt x="36" y="15"/>
                </a:moveTo>
                <a:lnTo>
                  <a:pt x="0" y="0"/>
                </a:lnTo>
                <a:lnTo>
                  <a:pt x="36" y="1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57" name="Freeform 25"/>
          <p:cNvSpPr>
            <a:spLocks/>
          </p:cNvSpPr>
          <p:nvPr/>
        </p:nvSpPr>
        <p:spPr bwMode="auto">
          <a:xfrm>
            <a:off x="1512711" y="5730875"/>
            <a:ext cx="12700" cy="14288"/>
          </a:xfrm>
          <a:custGeom>
            <a:avLst/>
            <a:gdLst>
              <a:gd name="T0" fmla="*/ 8 w 9"/>
              <a:gd name="T1" fmla="*/ 0 h 9"/>
              <a:gd name="T2" fmla="*/ 0 w 9"/>
              <a:gd name="T3" fmla="*/ 8 h 9"/>
              <a:gd name="T4" fmla="*/ 8 w 9"/>
              <a:gd name="T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9">
                <a:moveTo>
                  <a:pt x="8" y="0"/>
                </a:moveTo>
                <a:lnTo>
                  <a:pt x="0" y="8"/>
                </a:lnTo>
                <a:lnTo>
                  <a:pt x="8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58" name="Freeform 26"/>
          <p:cNvSpPr>
            <a:spLocks/>
          </p:cNvSpPr>
          <p:nvPr/>
        </p:nvSpPr>
        <p:spPr bwMode="auto">
          <a:xfrm>
            <a:off x="1442156" y="5686425"/>
            <a:ext cx="71967" cy="58738"/>
          </a:xfrm>
          <a:custGeom>
            <a:avLst/>
            <a:gdLst>
              <a:gd name="T0" fmla="*/ 50 w 51"/>
              <a:gd name="T1" fmla="*/ 36 h 37"/>
              <a:gd name="T2" fmla="*/ 0 w 51"/>
              <a:gd name="T3" fmla="*/ 0 h 37"/>
              <a:gd name="T4" fmla="*/ 50 w 51"/>
              <a:gd name="T5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1" h="37">
                <a:moveTo>
                  <a:pt x="50" y="36"/>
                </a:moveTo>
                <a:lnTo>
                  <a:pt x="0" y="0"/>
                </a:lnTo>
                <a:lnTo>
                  <a:pt x="50" y="36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59" name="Freeform 27"/>
          <p:cNvSpPr>
            <a:spLocks/>
          </p:cNvSpPr>
          <p:nvPr/>
        </p:nvSpPr>
        <p:spPr bwMode="auto">
          <a:xfrm>
            <a:off x="1358900" y="5559425"/>
            <a:ext cx="84667" cy="128588"/>
          </a:xfrm>
          <a:custGeom>
            <a:avLst/>
            <a:gdLst>
              <a:gd name="T0" fmla="*/ 59 w 60"/>
              <a:gd name="T1" fmla="*/ 80 h 81"/>
              <a:gd name="T2" fmla="*/ 0 w 60"/>
              <a:gd name="T3" fmla="*/ 0 h 81"/>
              <a:gd name="T4" fmla="*/ 59 w 60"/>
              <a:gd name="T5" fmla="*/ 8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0" h="81">
                <a:moveTo>
                  <a:pt x="59" y="80"/>
                </a:moveTo>
                <a:lnTo>
                  <a:pt x="0" y="0"/>
                </a:lnTo>
                <a:lnTo>
                  <a:pt x="59" y="8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60" name="Freeform 28"/>
          <p:cNvSpPr>
            <a:spLocks/>
          </p:cNvSpPr>
          <p:nvPr/>
        </p:nvSpPr>
        <p:spPr bwMode="auto">
          <a:xfrm>
            <a:off x="1151467" y="5489575"/>
            <a:ext cx="208844" cy="71438"/>
          </a:xfrm>
          <a:custGeom>
            <a:avLst/>
            <a:gdLst>
              <a:gd name="T0" fmla="*/ 147 w 148"/>
              <a:gd name="T1" fmla="*/ 44 h 45"/>
              <a:gd name="T2" fmla="*/ 0 w 148"/>
              <a:gd name="T3" fmla="*/ 0 h 45"/>
              <a:gd name="T4" fmla="*/ 147 w 148"/>
              <a:gd name="T5" fmla="*/ 4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" h="45">
                <a:moveTo>
                  <a:pt x="147" y="44"/>
                </a:moveTo>
                <a:lnTo>
                  <a:pt x="0" y="0"/>
                </a:lnTo>
                <a:lnTo>
                  <a:pt x="147" y="44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61" name="Freeform 29"/>
          <p:cNvSpPr>
            <a:spLocks/>
          </p:cNvSpPr>
          <p:nvPr/>
        </p:nvSpPr>
        <p:spPr bwMode="auto">
          <a:xfrm>
            <a:off x="1119011" y="5441951"/>
            <a:ext cx="33867" cy="49213"/>
          </a:xfrm>
          <a:custGeom>
            <a:avLst/>
            <a:gdLst>
              <a:gd name="T0" fmla="*/ 23 w 24"/>
              <a:gd name="T1" fmla="*/ 30 h 31"/>
              <a:gd name="T2" fmla="*/ 0 w 24"/>
              <a:gd name="T3" fmla="*/ 0 h 31"/>
              <a:gd name="T4" fmla="*/ 23 w 24"/>
              <a:gd name="T5" fmla="*/ 3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31">
                <a:moveTo>
                  <a:pt x="23" y="30"/>
                </a:moveTo>
                <a:lnTo>
                  <a:pt x="0" y="0"/>
                </a:lnTo>
                <a:lnTo>
                  <a:pt x="23" y="3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62" name="Freeform 30"/>
          <p:cNvSpPr>
            <a:spLocks/>
          </p:cNvSpPr>
          <p:nvPr/>
        </p:nvSpPr>
        <p:spPr bwMode="auto">
          <a:xfrm>
            <a:off x="1119011" y="5257800"/>
            <a:ext cx="45156" cy="185738"/>
          </a:xfrm>
          <a:custGeom>
            <a:avLst/>
            <a:gdLst>
              <a:gd name="T0" fmla="*/ 0 w 32"/>
              <a:gd name="T1" fmla="*/ 116 h 117"/>
              <a:gd name="T2" fmla="*/ 31 w 32"/>
              <a:gd name="T3" fmla="*/ 0 h 117"/>
              <a:gd name="T4" fmla="*/ 0 w 32"/>
              <a:gd name="T5" fmla="*/ 11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117">
                <a:moveTo>
                  <a:pt x="0" y="116"/>
                </a:moveTo>
                <a:lnTo>
                  <a:pt x="31" y="0"/>
                </a:lnTo>
                <a:lnTo>
                  <a:pt x="0" y="116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63" name="Freeform 31"/>
          <p:cNvSpPr>
            <a:spLocks/>
          </p:cNvSpPr>
          <p:nvPr/>
        </p:nvSpPr>
        <p:spPr bwMode="auto">
          <a:xfrm>
            <a:off x="1119011" y="5222876"/>
            <a:ext cx="45156" cy="36513"/>
          </a:xfrm>
          <a:custGeom>
            <a:avLst/>
            <a:gdLst>
              <a:gd name="T0" fmla="*/ 31 w 32"/>
              <a:gd name="T1" fmla="*/ 22 h 23"/>
              <a:gd name="T2" fmla="*/ 0 w 32"/>
              <a:gd name="T3" fmla="*/ 0 h 23"/>
              <a:gd name="T4" fmla="*/ 31 w 32"/>
              <a:gd name="T5" fmla="*/ 2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3">
                <a:moveTo>
                  <a:pt x="31" y="22"/>
                </a:moveTo>
                <a:lnTo>
                  <a:pt x="0" y="0"/>
                </a:lnTo>
                <a:lnTo>
                  <a:pt x="31" y="2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64" name="Freeform 32"/>
          <p:cNvSpPr>
            <a:spLocks/>
          </p:cNvSpPr>
          <p:nvPr/>
        </p:nvSpPr>
        <p:spPr bwMode="auto">
          <a:xfrm>
            <a:off x="1119012" y="5210175"/>
            <a:ext cx="1411" cy="14288"/>
          </a:xfrm>
          <a:custGeom>
            <a:avLst/>
            <a:gdLst>
              <a:gd name="T0" fmla="*/ 0 w 1"/>
              <a:gd name="T1" fmla="*/ 8 h 9"/>
              <a:gd name="T2" fmla="*/ 0 w 1"/>
              <a:gd name="T3" fmla="*/ 0 h 9"/>
              <a:gd name="T4" fmla="*/ 0 w 1"/>
              <a:gd name="T5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9">
                <a:moveTo>
                  <a:pt x="0" y="8"/>
                </a:moveTo>
                <a:lnTo>
                  <a:pt x="0" y="0"/>
                </a:lnTo>
                <a:lnTo>
                  <a:pt x="0" y="8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65" name="Freeform 33"/>
          <p:cNvSpPr>
            <a:spLocks/>
          </p:cNvSpPr>
          <p:nvPr/>
        </p:nvSpPr>
        <p:spPr bwMode="auto">
          <a:xfrm>
            <a:off x="1119012" y="5153025"/>
            <a:ext cx="1411" cy="58738"/>
          </a:xfrm>
          <a:custGeom>
            <a:avLst/>
            <a:gdLst>
              <a:gd name="T0" fmla="*/ 0 w 1"/>
              <a:gd name="T1" fmla="*/ 36 h 37"/>
              <a:gd name="T2" fmla="*/ 0 w 1"/>
              <a:gd name="T3" fmla="*/ 0 h 37"/>
              <a:gd name="T4" fmla="*/ 0 w 1"/>
              <a:gd name="T5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37">
                <a:moveTo>
                  <a:pt x="0" y="36"/>
                </a:moveTo>
                <a:lnTo>
                  <a:pt x="0" y="0"/>
                </a:lnTo>
                <a:lnTo>
                  <a:pt x="0" y="36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66" name="Freeform 34"/>
          <p:cNvSpPr>
            <a:spLocks/>
          </p:cNvSpPr>
          <p:nvPr/>
        </p:nvSpPr>
        <p:spPr bwMode="auto">
          <a:xfrm>
            <a:off x="1056923" y="5046663"/>
            <a:ext cx="63500" cy="107950"/>
          </a:xfrm>
          <a:custGeom>
            <a:avLst/>
            <a:gdLst>
              <a:gd name="T0" fmla="*/ 44 w 45"/>
              <a:gd name="T1" fmla="*/ 67 h 68"/>
              <a:gd name="T2" fmla="*/ 0 w 45"/>
              <a:gd name="T3" fmla="*/ 0 h 68"/>
              <a:gd name="T4" fmla="*/ 44 w 45"/>
              <a:gd name="T5" fmla="*/ 6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68">
                <a:moveTo>
                  <a:pt x="44" y="67"/>
                </a:moveTo>
                <a:lnTo>
                  <a:pt x="0" y="0"/>
                </a:lnTo>
                <a:lnTo>
                  <a:pt x="44" y="6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67" name="Freeform 35"/>
          <p:cNvSpPr>
            <a:spLocks/>
          </p:cNvSpPr>
          <p:nvPr/>
        </p:nvSpPr>
        <p:spPr bwMode="auto">
          <a:xfrm>
            <a:off x="1025878" y="4930776"/>
            <a:ext cx="32455" cy="117475"/>
          </a:xfrm>
          <a:custGeom>
            <a:avLst/>
            <a:gdLst>
              <a:gd name="T0" fmla="*/ 22 w 23"/>
              <a:gd name="T1" fmla="*/ 73 h 74"/>
              <a:gd name="T2" fmla="*/ 0 w 23"/>
              <a:gd name="T3" fmla="*/ 0 h 74"/>
              <a:gd name="T4" fmla="*/ 22 w 23"/>
              <a:gd name="T5" fmla="*/ 73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74">
                <a:moveTo>
                  <a:pt x="22" y="73"/>
                </a:moveTo>
                <a:lnTo>
                  <a:pt x="0" y="0"/>
                </a:lnTo>
                <a:lnTo>
                  <a:pt x="22" y="73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68" name="Freeform 36"/>
          <p:cNvSpPr>
            <a:spLocks/>
          </p:cNvSpPr>
          <p:nvPr/>
        </p:nvSpPr>
        <p:spPr bwMode="auto">
          <a:xfrm>
            <a:off x="965200" y="4803775"/>
            <a:ext cx="62089" cy="128588"/>
          </a:xfrm>
          <a:custGeom>
            <a:avLst/>
            <a:gdLst>
              <a:gd name="T0" fmla="*/ 43 w 44"/>
              <a:gd name="T1" fmla="*/ 80 h 81"/>
              <a:gd name="T2" fmla="*/ 0 w 44"/>
              <a:gd name="T3" fmla="*/ 0 h 81"/>
              <a:gd name="T4" fmla="*/ 43 w 44"/>
              <a:gd name="T5" fmla="*/ 8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81">
                <a:moveTo>
                  <a:pt x="43" y="80"/>
                </a:moveTo>
                <a:lnTo>
                  <a:pt x="0" y="0"/>
                </a:lnTo>
                <a:lnTo>
                  <a:pt x="43" y="8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69" name="Freeform 37"/>
          <p:cNvSpPr>
            <a:spLocks/>
          </p:cNvSpPr>
          <p:nvPr/>
        </p:nvSpPr>
        <p:spPr bwMode="auto">
          <a:xfrm>
            <a:off x="965200" y="4711701"/>
            <a:ext cx="1412" cy="93663"/>
          </a:xfrm>
          <a:custGeom>
            <a:avLst/>
            <a:gdLst>
              <a:gd name="T0" fmla="*/ 0 w 1"/>
              <a:gd name="T1" fmla="*/ 58 h 59"/>
              <a:gd name="T2" fmla="*/ 0 w 1"/>
              <a:gd name="T3" fmla="*/ 0 h 59"/>
              <a:gd name="T4" fmla="*/ 0 w 1"/>
              <a:gd name="T5" fmla="*/ 5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59">
                <a:moveTo>
                  <a:pt x="0" y="58"/>
                </a:moveTo>
                <a:lnTo>
                  <a:pt x="0" y="0"/>
                </a:lnTo>
                <a:lnTo>
                  <a:pt x="0" y="58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70" name="Freeform 38"/>
          <p:cNvSpPr>
            <a:spLocks/>
          </p:cNvSpPr>
          <p:nvPr/>
        </p:nvSpPr>
        <p:spPr bwMode="auto">
          <a:xfrm>
            <a:off x="965200" y="4687888"/>
            <a:ext cx="52212" cy="25400"/>
          </a:xfrm>
          <a:custGeom>
            <a:avLst/>
            <a:gdLst>
              <a:gd name="T0" fmla="*/ 0 w 37"/>
              <a:gd name="T1" fmla="*/ 15 h 16"/>
              <a:gd name="T2" fmla="*/ 36 w 37"/>
              <a:gd name="T3" fmla="*/ 0 h 16"/>
              <a:gd name="T4" fmla="*/ 0 w 37"/>
              <a:gd name="T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16">
                <a:moveTo>
                  <a:pt x="0" y="15"/>
                </a:moveTo>
                <a:lnTo>
                  <a:pt x="36" y="0"/>
                </a:lnTo>
                <a:lnTo>
                  <a:pt x="0" y="1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71" name="Freeform 39"/>
          <p:cNvSpPr>
            <a:spLocks/>
          </p:cNvSpPr>
          <p:nvPr/>
        </p:nvSpPr>
        <p:spPr bwMode="auto">
          <a:xfrm>
            <a:off x="1016000" y="4618039"/>
            <a:ext cx="11289" cy="71437"/>
          </a:xfrm>
          <a:custGeom>
            <a:avLst/>
            <a:gdLst>
              <a:gd name="T0" fmla="*/ 0 w 8"/>
              <a:gd name="T1" fmla="*/ 44 h 45"/>
              <a:gd name="T2" fmla="*/ 7 w 8"/>
              <a:gd name="T3" fmla="*/ 0 h 45"/>
              <a:gd name="T4" fmla="*/ 0 w 8"/>
              <a:gd name="T5" fmla="*/ 4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45">
                <a:moveTo>
                  <a:pt x="0" y="44"/>
                </a:moveTo>
                <a:lnTo>
                  <a:pt x="7" y="0"/>
                </a:lnTo>
                <a:lnTo>
                  <a:pt x="0" y="44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72" name="Freeform 40"/>
          <p:cNvSpPr>
            <a:spLocks/>
          </p:cNvSpPr>
          <p:nvPr/>
        </p:nvSpPr>
        <p:spPr bwMode="auto">
          <a:xfrm>
            <a:off x="965200" y="4581525"/>
            <a:ext cx="62089" cy="38100"/>
          </a:xfrm>
          <a:custGeom>
            <a:avLst/>
            <a:gdLst>
              <a:gd name="T0" fmla="*/ 43 w 44"/>
              <a:gd name="T1" fmla="*/ 23 h 24"/>
              <a:gd name="T2" fmla="*/ 0 w 44"/>
              <a:gd name="T3" fmla="*/ 0 h 24"/>
              <a:gd name="T4" fmla="*/ 43 w 44"/>
              <a:gd name="T5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24">
                <a:moveTo>
                  <a:pt x="43" y="23"/>
                </a:moveTo>
                <a:lnTo>
                  <a:pt x="0" y="0"/>
                </a:lnTo>
                <a:lnTo>
                  <a:pt x="43" y="23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73" name="Freeform 41"/>
          <p:cNvSpPr>
            <a:spLocks/>
          </p:cNvSpPr>
          <p:nvPr/>
        </p:nvSpPr>
        <p:spPr bwMode="auto">
          <a:xfrm>
            <a:off x="924279" y="4489451"/>
            <a:ext cx="42333" cy="93663"/>
          </a:xfrm>
          <a:custGeom>
            <a:avLst/>
            <a:gdLst>
              <a:gd name="T0" fmla="*/ 29 w 30"/>
              <a:gd name="T1" fmla="*/ 58 h 59"/>
              <a:gd name="T2" fmla="*/ 0 w 30"/>
              <a:gd name="T3" fmla="*/ 0 h 59"/>
              <a:gd name="T4" fmla="*/ 29 w 30"/>
              <a:gd name="T5" fmla="*/ 5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59">
                <a:moveTo>
                  <a:pt x="29" y="58"/>
                </a:moveTo>
                <a:lnTo>
                  <a:pt x="0" y="0"/>
                </a:lnTo>
                <a:lnTo>
                  <a:pt x="29" y="58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74" name="Freeform 42"/>
          <p:cNvSpPr>
            <a:spLocks/>
          </p:cNvSpPr>
          <p:nvPr/>
        </p:nvSpPr>
        <p:spPr bwMode="auto">
          <a:xfrm>
            <a:off x="924278" y="4303714"/>
            <a:ext cx="22578" cy="187325"/>
          </a:xfrm>
          <a:custGeom>
            <a:avLst/>
            <a:gdLst>
              <a:gd name="T0" fmla="*/ 0 w 15"/>
              <a:gd name="T1" fmla="*/ 117 h 118"/>
              <a:gd name="T2" fmla="*/ 14 w 15"/>
              <a:gd name="T3" fmla="*/ 0 h 118"/>
              <a:gd name="T4" fmla="*/ 0 w 15"/>
              <a:gd name="T5" fmla="*/ 117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118">
                <a:moveTo>
                  <a:pt x="0" y="117"/>
                </a:moveTo>
                <a:lnTo>
                  <a:pt x="14" y="0"/>
                </a:lnTo>
                <a:lnTo>
                  <a:pt x="0" y="11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75" name="Freeform 43"/>
          <p:cNvSpPr>
            <a:spLocks/>
          </p:cNvSpPr>
          <p:nvPr/>
        </p:nvSpPr>
        <p:spPr bwMode="auto">
          <a:xfrm>
            <a:off x="944034" y="4303714"/>
            <a:ext cx="31044" cy="1587"/>
          </a:xfrm>
          <a:custGeom>
            <a:avLst/>
            <a:gdLst>
              <a:gd name="T0" fmla="*/ 0 w 22"/>
              <a:gd name="T1" fmla="*/ 0 h 1"/>
              <a:gd name="T2" fmla="*/ 21 w 22"/>
              <a:gd name="T3" fmla="*/ 0 h 1"/>
              <a:gd name="T4" fmla="*/ 0 w 22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">
                <a:moveTo>
                  <a:pt x="0" y="0"/>
                </a:moveTo>
                <a:lnTo>
                  <a:pt x="21" y="0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76" name="Freeform 44"/>
          <p:cNvSpPr>
            <a:spLocks/>
          </p:cNvSpPr>
          <p:nvPr/>
        </p:nvSpPr>
        <p:spPr bwMode="auto">
          <a:xfrm>
            <a:off x="965201" y="4303714"/>
            <a:ext cx="9878" cy="71437"/>
          </a:xfrm>
          <a:custGeom>
            <a:avLst/>
            <a:gdLst>
              <a:gd name="T0" fmla="*/ 6 w 7"/>
              <a:gd name="T1" fmla="*/ 0 h 45"/>
              <a:gd name="T2" fmla="*/ 0 w 7"/>
              <a:gd name="T3" fmla="*/ 44 h 45"/>
              <a:gd name="T4" fmla="*/ 6 w 7"/>
              <a:gd name="T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5">
                <a:moveTo>
                  <a:pt x="6" y="0"/>
                </a:moveTo>
                <a:lnTo>
                  <a:pt x="0" y="44"/>
                </a:lnTo>
                <a:lnTo>
                  <a:pt x="6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77" name="Freeform 45"/>
          <p:cNvSpPr>
            <a:spLocks/>
          </p:cNvSpPr>
          <p:nvPr/>
        </p:nvSpPr>
        <p:spPr bwMode="auto">
          <a:xfrm>
            <a:off x="965200" y="4373564"/>
            <a:ext cx="62089" cy="71437"/>
          </a:xfrm>
          <a:custGeom>
            <a:avLst/>
            <a:gdLst>
              <a:gd name="T0" fmla="*/ 0 w 44"/>
              <a:gd name="T1" fmla="*/ 0 h 45"/>
              <a:gd name="T2" fmla="*/ 43 w 44"/>
              <a:gd name="T3" fmla="*/ 44 h 45"/>
              <a:gd name="T4" fmla="*/ 0 w 44"/>
              <a:gd name="T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45">
                <a:moveTo>
                  <a:pt x="0" y="0"/>
                </a:moveTo>
                <a:lnTo>
                  <a:pt x="43" y="44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78" name="Freeform 46"/>
          <p:cNvSpPr>
            <a:spLocks/>
          </p:cNvSpPr>
          <p:nvPr/>
        </p:nvSpPr>
        <p:spPr bwMode="auto">
          <a:xfrm>
            <a:off x="1016000" y="4419600"/>
            <a:ext cx="11289" cy="25400"/>
          </a:xfrm>
          <a:custGeom>
            <a:avLst/>
            <a:gdLst>
              <a:gd name="T0" fmla="*/ 7 w 8"/>
              <a:gd name="T1" fmla="*/ 15 h 16"/>
              <a:gd name="T2" fmla="*/ 0 w 8"/>
              <a:gd name="T3" fmla="*/ 0 h 16"/>
              <a:gd name="T4" fmla="*/ 7 w 8"/>
              <a:gd name="T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16">
                <a:moveTo>
                  <a:pt x="7" y="15"/>
                </a:moveTo>
                <a:lnTo>
                  <a:pt x="0" y="0"/>
                </a:lnTo>
                <a:lnTo>
                  <a:pt x="7" y="1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79" name="Freeform 47"/>
          <p:cNvSpPr>
            <a:spLocks/>
          </p:cNvSpPr>
          <p:nvPr/>
        </p:nvSpPr>
        <p:spPr bwMode="auto">
          <a:xfrm>
            <a:off x="984956" y="4256088"/>
            <a:ext cx="32456" cy="165100"/>
          </a:xfrm>
          <a:custGeom>
            <a:avLst/>
            <a:gdLst>
              <a:gd name="T0" fmla="*/ 22 w 23"/>
              <a:gd name="T1" fmla="*/ 103 h 104"/>
              <a:gd name="T2" fmla="*/ 0 w 23"/>
              <a:gd name="T3" fmla="*/ 0 h 104"/>
              <a:gd name="T4" fmla="*/ 22 w 23"/>
              <a:gd name="T5" fmla="*/ 10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104">
                <a:moveTo>
                  <a:pt x="22" y="103"/>
                </a:moveTo>
                <a:lnTo>
                  <a:pt x="0" y="0"/>
                </a:lnTo>
                <a:lnTo>
                  <a:pt x="22" y="103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80" name="Freeform 48"/>
          <p:cNvSpPr>
            <a:spLocks/>
          </p:cNvSpPr>
          <p:nvPr/>
        </p:nvSpPr>
        <p:spPr bwMode="auto">
          <a:xfrm>
            <a:off x="984956" y="4233863"/>
            <a:ext cx="42333" cy="23812"/>
          </a:xfrm>
          <a:custGeom>
            <a:avLst/>
            <a:gdLst>
              <a:gd name="T0" fmla="*/ 0 w 30"/>
              <a:gd name="T1" fmla="*/ 14 h 15"/>
              <a:gd name="T2" fmla="*/ 29 w 30"/>
              <a:gd name="T3" fmla="*/ 0 h 15"/>
              <a:gd name="T4" fmla="*/ 0 w 30"/>
              <a:gd name="T5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15">
                <a:moveTo>
                  <a:pt x="0" y="14"/>
                </a:moveTo>
                <a:lnTo>
                  <a:pt x="29" y="0"/>
                </a:lnTo>
                <a:lnTo>
                  <a:pt x="0" y="14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81" name="Freeform 49"/>
          <p:cNvSpPr>
            <a:spLocks/>
          </p:cNvSpPr>
          <p:nvPr/>
        </p:nvSpPr>
        <p:spPr bwMode="auto">
          <a:xfrm>
            <a:off x="1006123" y="4198938"/>
            <a:ext cx="21166" cy="36512"/>
          </a:xfrm>
          <a:custGeom>
            <a:avLst/>
            <a:gdLst>
              <a:gd name="T0" fmla="*/ 14 w 15"/>
              <a:gd name="T1" fmla="*/ 22 h 23"/>
              <a:gd name="T2" fmla="*/ 0 w 15"/>
              <a:gd name="T3" fmla="*/ 0 h 23"/>
              <a:gd name="T4" fmla="*/ 14 w 15"/>
              <a:gd name="T5" fmla="*/ 2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23">
                <a:moveTo>
                  <a:pt x="14" y="22"/>
                </a:moveTo>
                <a:lnTo>
                  <a:pt x="0" y="0"/>
                </a:lnTo>
                <a:lnTo>
                  <a:pt x="14" y="2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82" name="Freeform 50"/>
          <p:cNvSpPr>
            <a:spLocks/>
          </p:cNvSpPr>
          <p:nvPr/>
        </p:nvSpPr>
        <p:spPr bwMode="auto">
          <a:xfrm>
            <a:off x="984955" y="4198938"/>
            <a:ext cx="22578" cy="12700"/>
          </a:xfrm>
          <a:custGeom>
            <a:avLst/>
            <a:gdLst>
              <a:gd name="T0" fmla="*/ 15 w 16"/>
              <a:gd name="T1" fmla="*/ 0 h 8"/>
              <a:gd name="T2" fmla="*/ 0 w 16"/>
              <a:gd name="T3" fmla="*/ 7 h 8"/>
              <a:gd name="T4" fmla="*/ 15 w 16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8">
                <a:moveTo>
                  <a:pt x="15" y="0"/>
                </a:moveTo>
                <a:lnTo>
                  <a:pt x="0" y="7"/>
                </a:lnTo>
                <a:lnTo>
                  <a:pt x="15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83" name="Freeform 51"/>
          <p:cNvSpPr>
            <a:spLocks/>
          </p:cNvSpPr>
          <p:nvPr/>
        </p:nvSpPr>
        <p:spPr bwMode="auto">
          <a:xfrm>
            <a:off x="973667" y="4210050"/>
            <a:ext cx="12700" cy="25400"/>
          </a:xfrm>
          <a:custGeom>
            <a:avLst/>
            <a:gdLst>
              <a:gd name="T0" fmla="*/ 8 w 9"/>
              <a:gd name="T1" fmla="*/ 0 h 16"/>
              <a:gd name="T2" fmla="*/ 0 w 9"/>
              <a:gd name="T3" fmla="*/ 15 h 16"/>
              <a:gd name="T4" fmla="*/ 8 w 9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16">
                <a:moveTo>
                  <a:pt x="8" y="0"/>
                </a:moveTo>
                <a:lnTo>
                  <a:pt x="0" y="15"/>
                </a:lnTo>
                <a:lnTo>
                  <a:pt x="8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84" name="Freeform 52"/>
          <p:cNvSpPr>
            <a:spLocks/>
          </p:cNvSpPr>
          <p:nvPr/>
        </p:nvSpPr>
        <p:spPr bwMode="auto">
          <a:xfrm>
            <a:off x="973666" y="4233864"/>
            <a:ext cx="1412" cy="47625"/>
          </a:xfrm>
          <a:custGeom>
            <a:avLst/>
            <a:gdLst>
              <a:gd name="T0" fmla="*/ 0 w 1"/>
              <a:gd name="T1" fmla="*/ 0 h 30"/>
              <a:gd name="T2" fmla="*/ 0 w 1"/>
              <a:gd name="T3" fmla="*/ 29 h 30"/>
              <a:gd name="T4" fmla="*/ 0 w 1"/>
              <a:gd name="T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30">
                <a:moveTo>
                  <a:pt x="0" y="0"/>
                </a:moveTo>
                <a:lnTo>
                  <a:pt x="0" y="29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85" name="Freeform 53"/>
          <p:cNvSpPr>
            <a:spLocks/>
          </p:cNvSpPr>
          <p:nvPr/>
        </p:nvSpPr>
        <p:spPr bwMode="auto">
          <a:xfrm>
            <a:off x="944034" y="4279900"/>
            <a:ext cx="31044" cy="14288"/>
          </a:xfrm>
          <a:custGeom>
            <a:avLst/>
            <a:gdLst>
              <a:gd name="T0" fmla="*/ 21 w 22"/>
              <a:gd name="T1" fmla="*/ 0 h 9"/>
              <a:gd name="T2" fmla="*/ 0 w 22"/>
              <a:gd name="T3" fmla="*/ 8 h 9"/>
              <a:gd name="T4" fmla="*/ 21 w 22"/>
              <a:gd name="T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9">
                <a:moveTo>
                  <a:pt x="21" y="0"/>
                </a:moveTo>
                <a:lnTo>
                  <a:pt x="0" y="8"/>
                </a:lnTo>
                <a:lnTo>
                  <a:pt x="21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86" name="Freeform 54"/>
          <p:cNvSpPr>
            <a:spLocks/>
          </p:cNvSpPr>
          <p:nvPr/>
        </p:nvSpPr>
        <p:spPr bwMode="auto">
          <a:xfrm>
            <a:off x="891823" y="4210050"/>
            <a:ext cx="55034" cy="84138"/>
          </a:xfrm>
          <a:custGeom>
            <a:avLst/>
            <a:gdLst>
              <a:gd name="T0" fmla="*/ 37 w 38"/>
              <a:gd name="T1" fmla="*/ 52 h 53"/>
              <a:gd name="T2" fmla="*/ 0 w 38"/>
              <a:gd name="T3" fmla="*/ 0 h 53"/>
              <a:gd name="T4" fmla="*/ 37 w 38"/>
              <a:gd name="T5" fmla="*/ 52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53">
                <a:moveTo>
                  <a:pt x="37" y="52"/>
                </a:moveTo>
                <a:lnTo>
                  <a:pt x="0" y="0"/>
                </a:lnTo>
                <a:lnTo>
                  <a:pt x="37" y="5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87" name="Freeform 55"/>
          <p:cNvSpPr>
            <a:spLocks/>
          </p:cNvSpPr>
          <p:nvPr/>
        </p:nvSpPr>
        <p:spPr bwMode="auto">
          <a:xfrm>
            <a:off x="860778" y="4198938"/>
            <a:ext cx="32456" cy="12700"/>
          </a:xfrm>
          <a:custGeom>
            <a:avLst/>
            <a:gdLst>
              <a:gd name="T0" fmla="*/ 22 w 23"/>
              <a:gd name="T1" fmla="*/ 7 h 8"/>
              <a:gd name="T2" fmla="*/ 0 w 23"/>
              <a:gd name="T3" fmla="*/ 0 h 8"/>
              <a:gd name="T4" fmla="*/ 22 w 23"/>
              <a:gd name="T5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8">
                <a:moveTo>
                  <a:pt x="22" y="7"/>
                </a:moveTo>
                <a:lnTo>
                  <a:pt x="0" y="0"/>
                </a:lnTo>
                <a:lnTo>
                  <a:pt x="22" y="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88" name="Freeform 56"/>
          <p:cNvSpPr>
            <a:spLocks/>
          </p:cNvSpPr>
          <p:nvPr/>
        </p:nvSpPr>
        <p:spPr bwMode="auto">
          <a:xfrm>
            <a:off x="860778" y="4164013"/>
            <a:ext cx="23989" cy="36512"/>
          </a:xfrm>
          <a:custGeom>
            <a:avLst/>
            <a:gdLst>
              <a:gd name="T0" fmla="*/ 0 w 17"/>
              <a:gd name="T1" fmla="*/ 22 h 23"/>
              <a:gd name="T2" fmla="*/ 16 w 17"/>
              <a:gd name="T3" fmla="*/ 0 h 23"/>
              <a:gd name="T4" fmla="*/ 0 w 17"/>
              <a:gd name="T5" fmla="*/ 2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" h="23">
                <a:moveTo>
                  <a:pt x="0" y="22"/>
                </a:moveTo>
                <a:lnTo>
                  <a:pt x="16" y="0"/>
                </a:lnTo>
                <a:lnTo>
                  <a:pt x="0" y="2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89" name="Freeform 57"/>
          <p:cNvSpPr>
            <a:spLocks/>
          </p:cNvSpPr>
          <p:nvPr/>
        </p:nvSpPr>
        <p:spPr bwMode="auto">
          <a:xfrm>
            <a:off x="883355" y="4129088"/>
            <a:ext cx="1412" cy="36512"/>
          </a:xfrm>
          <a:custGeom>
            <a:avLst/>
            <a:gdLst>
              <a:gd name="T0" fmla="*/ 0 w 1"/>
              <a:gd name="T1" fmla="*/ 22 h 23"/>
              <a:gd name="T2" fmla="*/ 0 w 1"/>
              <a:gd name="T3" fmla="*/ 0 h 23"/>
              <a:gd name="T4" fmla="*/ 0 w 1"/>
              <a:gd name="T5" fmla="*/ 2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3">
                <a:moveTo>
                  <a:pt x="0" y="22"/>
                </a:moveTo>
                <a:lnTo>
                  <a:pt x="0" y="0"/>
                </a:lnTo>
                <a:lnTo>
                  <a:pt x="0" y="2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90" name="Freeform 58"/>
          <p:cNvSpPr>
            <a:spLocks/>
          </p:cNvSpPr>
          <p:nvPr/>
        </p:nvSpPr>
        <p:spPr bwMode="auto">
          <a:xfrm>
            <a:off x="870657" y="4094163"/>
            <a:ext cx="14111" cy="36512"/>
          </a:xfrm>
          <a:custGeom>
            <a:avLst/>
            <a:gdLst>
              <a:gd name="T0" fmla="*/ 9 w 10"/>
              <a:gd name="T1" fmla="*/ 22 h 23"/>
              <a:gd name="T2" fmla="*/ 0 w 10"/>
              <a:gd name="T3" fmla="*/ 0 h 23"/>
              <a:gd name="T4" fmla="*/ 9 w 10"/>
              <a:gd name="T5" fmla="*/ 2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3">
                <a:moveTo>
                  <a:pt x="9" y="22"/>
                </a:moveTo>
                <a:lnTo>
                  <a:pt x="0" y="0"/>
                </a:lnTo>
                <a:lnTo>
                  <a:pt x="9" y="2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91" name="Freeform 59"/>
          <p:cNvSpPr>
            <a:spLocks/>
          </p:cNvSpPr>
          <p:nvPr/>
        </p:nvSpPr>
        <p:spPr bwMode="auto">
          <a:xfrm>
            <a:off x="860778" y="4037013"/>
            <a:ext cx="11289" cy="58737"/>
          </a:xfrm>
          <a:custGeom>
            <a:avLst/>
            <a:gdLst>
              <a:gd name="T0" fmla="*/ 7 w 8"/>
              <a:gd name="T1" fmla="*/ 36 h 37"/>
              <a:gd name="T2" fmla="*/ 0 w 8"/>
              <a:gd name="T3" fmla="*/ 0 h 37"/>
              <a:gd name="T4" fmla="*/ 7 w 8"/>
              <a:gd name="T5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37">
                <a:moveTo>
                  <a:pt x="7" y="36"/>
                </a:moveTo>
                <a:lnTo>
                  <a:pt x="0" y="0"/>
                </a:lnTo>
                <a:lnTo>
                  <a:pt x="7" y="36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92" name="Freeform 60"/>
          <p:cNvSpPr>
            <a:spLocks/>
          </p:cNvSpPr>
          <p:nvPr/>
        </p:nvSpPr>
        <p:spPr bwMode="auto">
          <a:xfrm>
            <a:off x="829734" y="4002088"/>
            <a:ext cx="32456" cy="36512"/>
          </a:xfrm>
          <a:custGeom>
            <a:avLst/>
            <a:gdLst>
              <a:gd name="T0" fmla="*/ 22 w 23"/>
              <a:gd name="T1" fmla="*/ 22 h 23"/>
              <a:gd name="T2" fmla="*/ 0 w 23"/>
              <a:gd name="T3" fmla="*/ 0 h 23"/>
              <a:gd name="T4" fmla="*/ 22 w 23"/>
              <a:gd name="T5" fmla="*/ 2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23">
                <a:moveTo>
                  <a:pt x="22" y="22"/>
                </a:moveTo>
                <a:lnTo>
                  <a:pt x="0" y="0"/>
                </a:lnTo>
                <a:lnTo>
                  <a:pt x="22" y="2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93" name="Freeform 61"/>
          <p:cNvSpPr>
            <a:spLocks/>
          </p:cNvSpPr>
          <p:nvPr/>
        </p:nvSpPr>
        <p:spPr bwMode="auto">
          <a:xfrm>
            <a:off x="777523" y="3862389"/>
            <a:ext cx="55033" cy="141287"/>
          </a:xfrm>
          <a:custGeom>
            <a:avLst/>
            <a:gdLst>
              <a:gd name="T0" fmla="*/ 37 w 38"/>
              <a:gd name="T1" fmla="*/ 88 h 89"/>
              <a:gd name="T2" fmla="*/ 0 w 38"/>
              <a:gd name="T3" fmla="*/ 0 h 89"/>
              <a:gd name="T4" fmla="*/ 37 w 38"/>
              <a:gd name="T5" fmla="*/ 8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89">
                <a:moveTo>
                  <a:pt x="37" y="88"/>
                </a:moveTo>
                <a:lnTo>
                  <a:pt x="0" y="0"/>
                </a:lnTo>
                <a:lnTo>
                  <a:pt x="37" y="88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94" name="Freeform 62"/>
          <p:cNvSpPr>
            <a:spLocks/>
          </p:cNvSpPr>
          <p:nvPr/>
        </p:nvSpPr>
        <p:spPr bwMode="auto">
          <a:xfrm>
            <a:off x="777523" y="3571875"/>
            <a:ext cx="55033" cy="292100"/>
          </a:xfrm>
          <a:custGeom>
            <a:avLst/>
            <a:gdLst>
              <a:gd name="T0" fmla="*/ 0 w 38"/>
              <a:gd name="T1" fmla="*/ 183 h 184"/>
              <a:gd name="T2" fmla="*/ 37 w 38"/>
              <a:gd name="T3" fmla="*/ 0 h 184"/>
              <a:gd name="T4" fmla="*/ 0 w 38"/>
              <a:gd name="T5" fmla="*/ 183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184">
                <a:moveTo>
                  <a:pt x="0" y="183"/>
                </a:moveTo>
                <a:lnTo>
                  <a:pt x="37" y="0"/>
                </a:lnTo>
                <a:lnTo>
                  <a:pt x="0" y="183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95" name="Freeform 63"/>
          <p:cNvSpPr>
            <a:spLocks/>
          </p:cNvSpPr>
          <p:nvPr/>
        </p:nvSpPr>
        <p:spPr bwMode="auto">
          <a:xfrm>
            <a:off x="757768" y="3398838"/>
            <a:ext cx="74788" cy="174625"/>
          </a:xfrm>
          <a:custGeom>
            <a:avLst/>
            <a:gdLst>
              <a:gd name="T0" fmla="*/ 51 w 52"/>
              <a:gd name="T1" fmla="*/ 109 h 110"/>
              <a:gd name="T2" fmla="*/ 0 w 52"/>
              <a:gd name="T3" fmla="*/ 0 h 110"/>
              <a:gd name="T4" fmla="*/ 51 w 52"/>
              <a:gd name="T5" fmla="*/ 109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10">
                <a:moveTo>
                  <a:pt x="51" y="109"/>
                </a:moveTo>
                <a:lnTo>
                  <a:pt x="0" y="0"/>
                </a:lnTo>
                <a:lnTo>
                  <a:pt x="51" y="109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96" name="Freeform 64"/>
          <p:cNvSpPr>
            <a:spLocks/>
          </p:cNvSpPr>
          <p:nvPr/>
        </p:nvSpPr>
        <p:spPr bwMode="auto">
          <a:xfrm>
            <a:off x="757767" y="3338513"/>
            <a:ext cx="1411" cy="61912"/>
          </a:xfrm>
          <a:custGeom>
            <a:avLst/>
            <a:gdLst>
              <a:gd name="T0" fmla="*/ 0 w 1"/>
              <a:gd name="T1" fmla="*/ 38 h 39"/>
              <a:gd name="T2" fmla="*/ 0 w 1"/>
              <a:gd name="T3" fmla="*/ 0 h 39"/>
              <a:gd name="T4" fmla="*/ 0 w 1"/>
              <a:gd name="T5" fmla="*/ 3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39">
                <a:moveTo>
                  <a:pt x="0" y="38"/>
                </a:moveTo>
                <a:lnTo>
                  <a:pt x="0" y="0"/>
                </a:lnTo>
                <a:lnTo>
                  <a:pt x="0" y="38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97" name="Freeform 65"/>
          <p:cNvSpPr>
            <a:spLocks/>
          </p:cNvSpPr>
          <p:nvPr/>
        </p:nvSpPr>
        <p:spPr bwMode="auto">
          <a:xfrm>
            <a:off x="757768" y="3176588"/>
            <a:ext cx="127000" cy="163512"/>
          </a:xfrm>
          <a:custGeom>
            <a:avLst/>
            <a:gdLst>
              <a:gd name="T0" fmla="*/ 0 w 90"/>
              <a:gd name="T1" fmla="*/ 102 h 103"/>
              <a:gd name="T2" fmla="*/ 89 w 90"/>
              <a:gd name="T3" fmla="*/ 0 h 103"/>
              <a:gd name="T4" fmla="*/ 0 w 90"/>
              <a:gd name="T5" fmla="*/ 102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0" h="103">
                <a:moveTo>
                  <a:pt x="0" y="102"/>
                </a:moveTo>
                <a:lnTo>
                  <a:pt x="89" y="0"/>
                </a:lnTo>
                <a:lnTo>
                  <a:pt x="0" y="10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98" name="Freeform 66"/>
          <p:cNvSpPr>
            <a:spLocks/>
          </p:cNvSpPr>
          <p:nvPr/>
        </p:nvSpPr>
        <p:spPr bwMode="auto">
          <a:xfrm>
            <a:off x="870657" y="3154363"/>
            <a:ext cx="14111" cy="23812"/>
          </a:xfrm>
          <a:custGeom>
            <a:avLst/>
            <a:gdLst>
              <a:gd name="T0" fmla="*/ 9 w 10"/>
              <a:gd name="T1" fmla="*/ 14 h 15"/>
              <a:gd name="T2" fmla="*/ 0 w 10"/>
              <a:gd name="T3" fmla="*/ 0 h 15"/>
              <a:gd name="T4" fmla="*/ 9 w 10"/>
              <a:gd name="T5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15">
                <a:moveTo>
                  <a:pt x="9" y="14"/>
                </a:moveTo>
                <a:lnTo>
                  <a:pt x="0" y="0"/>
                </a:lnTo>
                <a:lnTo>
                  <a:pt x="9" y="14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899" name="Freeform 67"/>
          <p:cNvSpPr>
            <a:spLocks/>
          </p:cNvSpPr>
          <p:nvPr/>
        </p:nvSpPr>
        <p:spPr bwMode="auto">
          <a:xfrm>
            <a:off x="870657" y="3060700"/>
            <a:ext cx="64911" cy="95250"/>
          </a:xfrm>
          <a:custGeom>
            <a:avLst/>
            <a:gdLst>
              <a:gd name="T0" fmla="*/ 0 w 46"/>
              <a:gd name="T1" fmla="*/ 59 h 60"/>
              <a:gd name="T2" fmla="*/ 45 w 46"/>
              <a:gd name="T3" fmla="*/ 0 h 60"/>
              <a:gd name="T4" fmla="*/ 0 w 46"/>
              <a:gd name="T5" fmla="*/ 59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60">
                <a:moveTo>
                  <a:pt x="0" y="59"/>
                </a:moveTo>
                <a:lnTo>
                  <a:pt x="45" y="0"/>
                </a:lnTo>
                <a:lnTo>
                  <a:pt x="0" y="59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00" name="Freeform 68"/>
          <p:cNvSpPr>
            <a:spLocks/>
          </p:cNvSpPr>
          <p:nvPr/>
        </p:nvSpPr>
        <p:spPr bwMode="auto">
          <a:xfrm>
            <a:off x="934155" y="2967038"/>
            <a:ext cx="1412" cy="95250"/>
          </a:xfrm>
          <a:custGeom>
            <a:avLst/>
            <a:gdLst>
              <a:gd name="T0" fmla="*/ 0 w 1"/>
              <a:gd name="T1" fmla="*/ 59 h 60"/>
              <a:gd name="T2" fmla="*/ 0 w 1"/>
              <a:gd name="T3" fmla="*/ 0 h 60"/>
              <a:gd name="T4" fmla="*/ 0 w 1"/>
              <a:gd name="T5" fmla="*/ 59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60">
                <a:moveTo>
                  <a:pt x="0" y="59"/>
                </a:moveTo>
                <a:lnTo>
                  <a:pt x="0" y="0"/>
                </a:lnTo>
                <a:lnTo>
                  <a:pt x="0" y="59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01" name="Freeform 69"/>
          <p:cNvSpPr>
            <a:spLocks/>
          </p:cNvSpPr>
          <p:nvPr/>
        </p:nvSpPr>
        <p:spPr bwMode="auto">
          <a:xfrm>
            <a:off x="924278" y="2933701"/>
            <a:ext cx="11289" cy="34925"/>
          </a:xfrm>
          <a:custGeom>
            <a:avLst/>
            <a:gdLst>
              <a:gd name="T0" fmla="*/ 7 w 8"/>
              <a:gd name="T1" fmla="*/ 21 h 22"/>
              <a:gd name="T2" fmla="*/ 0 w 8"/>
              <a:gd name="T3" fmla="*/ 0 h 22"/>
              <a:gd name="T4" fmla="*/ 7 w 8"/>
              <a:gd name="T5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22">
                <a:moveTo>
                  <a:pt x="7" y="21"/>
                </a:moveTo>
                <a:lnTo>
                  <a:pt x="0" y="0"/>
                </a:lnTo>
                <a:lnTo>
                  <a:pt x="7" y="21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02" name="Freeform 70"/>
          <p:cNvSpPr>
            <a:spLocks/>
          </p:cNvSpPr>
          <p:nvPr/>
        </p:nvSpPr>
        <p:spPr bwMode="auto">
          <a:xfrm>
            <a:off x="924278" y="2874964"/>
            <a:ext cx="22578" cy="60325"/>
          </a:xfrm>
          <a:custGeom>
            <a:avLst/>
            <a:gdLst>
              <a:gd name="T0" fmla="*/ 0 w 15"/>
              <a:gd name="T1" fmla="*/ 37 h 38"/>
              <a:gd name="T2" fmla="*/ 14 w 15"/>
              <a:gd name="T3" fmla="*/ 0 h 38"/>
              <a:gd name="T4" fmla="*/ 0 w 15"/>
              <a:gd name="T5" fmla="*/ 3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38">
                <a:moveTo>
                  <a:pt x="0" y="37"/>
                </a:moveTo>
                <a:lnTo>
                  <a:pt x="14" y="0"/>
                </a:lnTo>
                <a:lnTo>
                  <a:pt x="0" y="3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03" name="Freeform 71"/>
          <p:cNvSpPr>
            <a:spLocks/>
          </p:cNvSpPr>
          <p:nvPr/>
        </p:nvSpPr>
        <p:spPr bwMode="auto">
          <a:xfrm>
            <a:off x="944034" y="2874964"/>
            <a:ext cx="891822" cy="280987"/>
          </a:xfrm>
          <a:custGeom>
            <a:avLst/>
            <a:gdLst>
              <a:gd name="T0" fmla="*/ 0 w 631"/>
              <a:gd name="T1" fmla="*/ 0 h 177"/>
              <a:gd name="T2" fmla="*/ 630 w 631"/>
              <a:gd name="T3" fmla="*/ 176 h 177"/>
              <a:gd name="T4" fmla="*/ 0 w 631"/>
              <a:gd name="T5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1" h="177">
                <a:moveTo>
                  <a:pt x="0" y="0"/>
                </a:moveTo>
                <a:lnTo>
                  <a:pt x="630" y="176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04" name="Freeform 72"/>
          <p:cNvSpPr>
            <a:spLocks/>
          </p:cNvSpPr>
          <p:nvPr/>
        </p:nvSpPr>
        <p:spPr bwMode="auto">
          <a:xfrm>
            <a:off x="1607256" y="3154364"/>
            <a:ext cx="228600" cy="941387"/>
          </a:xfrm>
          <a:custGeom>
            <a:avLst/>
            <a:gdLst>
              <a:gd name="T0" fmla="*/ 160 w 161"/>
              <a:gd name="T1" fmla="*/ 0 h 593"/>
              <a:gd name="T2" fmla="*/ 0 w 161"/>
              <a:gd name="T3" fmla="*/ 592 h 593"/>
              <a:gd name="T4" fmla="*/ 160 w 161"/>
              <a:gd name="T5" fmla="*/ 0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1" h="593">
                <a:moveTo>
                  <a:pt x="160" y="0"/>
                </a:moveTo>
                <a:lnTo>
                  <a:pt x="0" y="592"/>
                </a:lnTo>
                <a:lnTo>
                  <a:pt x="16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05" name="Freeform 73"/>
          <p:cNvSpPr>
            <a:spLocks/>
          </p:cNvSpPr>
          <p:nvPr/>
        </p:nvSpPr>
        <p:spPr bwMode="auto">
          <a:xfrm>
            <a:off x="1607257" y="4094164"/>
            <a:ext cx="776111" cy="1266825"/>
          </a:xfrm>
          <a:custGeom>
            <a:avLst/>
            <a:gdLst>
              <a:gd name="T0" fmla="*/ 0 w 550"/>
              <a:gd name="T1" fmla="*/ 0 h 798"/>
              <a:gd name="T2" fmla="*/ 549 w 550"/>
              <a:gd name="T3" fmla="*/ 797 h 798"/>
              <a:gd name="T4" fmla="*/ 0 w 550"/>
              <a:gd name="T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0" h="798">
                <a:moveTo>
                  <a:pt x="0" y="0"/>
                </a:moveTo>
                <a:lnTo>
                  <a:pt x="549" y="797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06" name="Freeform 74"/>
          <p:cNvSpPr>
            <a:spLocks/>
          </p:cNvSpPr>
          <p:nvPr/>
        </p:nvSpPr>
        <p:spPr bwMode="auto">
          <a:xfrm>
            <a:off x="2381955" y="5359400"/>
            <a:ext cx="186267" cy="304800"/>
          </a:xfrm>
          <a:custGeom>
            <a:avLst/>
            <a:gdLst>
              <a:gd name="T0" fmla="*/ 0 w 132"/>
              <a:gd name="T1" fmla="*/ 0 h 192"/>
              <a:gd name="T2" fmla="*/ 131 w 132"/>
              <a:gd name="T3" fmla="*/ 191 h 192"/>
              <a:gd name="T4" fmla="*/ 0 w 132"/>
              <a:gd name="T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2" h="192">
                <a:moveTo>
                  <a:pt x="0" y="0"/>
                </a:moveTo>
                <a:lnTo>
                  <a:pt x="131" y="191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07" name="Freeform 75"/>
          <p:cNvSpPr>
            <a:spLocks/>
          </p:cNvSpPr>
          <p:nvPr/>
        </p:nvSpPr>
        <p:spPr bwMode="auto">
          <a:xfrm>
            <a:off x="1254479" y="5640389"/>
            <a:ext cx="86077" cy="47625"/>
          </a:xfrm>
          <a:custGeom>
            <a:avLst/>
            <a:gdLst>
              <a:gd name="T0" fmla="*/ 0 w 60"/>
              <a:gd name="T1" fmla="*/ 0 h 30"/>
              <a:gd name="T2" fmla="*/ 59 w 60"/>
              <a:gd name="T3" fmla="*/ 29 h 30"/>
              <a:gd name="T4" fmla="*/ 0 w 60"/>
              <a:gd name="T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0" h="30">
                <a:moveTo>
                  <a:pt x="0" y="0"/>
                </a:moveTo>
                <a:lnTo>
                  <a:pt x="59" y="29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08" name="Freeform 76"/>
          <p:cNvSpPr>
            <a:spLocks/>
          </p:cNvSpPr>
          <p:nvPr/>
        </p:nvSpPr>
        <p:spPr bwMode="auto">
          <a:xfrm>
            <a:off x="1264356" y="5686425"/>
            <a:ext cx="76200" cy="1588"/>
          </a:xfrm>
          <a:custGeom>
            <a:avLst/>
            <a:gdLst>
              <a:gd name="T0" fmla="*/ 52 w 53"/>
              <a:gd name="T1" fmla="*/ 0 h 1"/>
              <a:gd name="T2" fmla="*/ 0 w 53"/>
              <a:gd name="T3" fmla="*/ 0 h 1"/>
              <a:gd name="T4" fmla="*/ 52 w 53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3" h="1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09" name="Freeform 77"/>
          <p:cNvSpPr>
            <a:spLocks/>
          </p:cNvSpPr>
          <p:nvPr/>
        </p:nvSpPr>
        <p:spPr bwMode="auto">
          <a:xfrm>
            <a:off x="1254478" y="5640389"/>
            <a:ext cx="11289" cy="47625"/>
          </a:xfrm>
          <a:custGeom>
            <a:avLst/>
            <a:gdLst>
              <a:gd name="T0" fmla="*/ 7 w 8"/>
              <a:gd name="T1" fmla="*/ 29 h 30"/>
              <a:gd name="T2" fmla="*/ 0 w 8"/>
              <a:gd name="T3" fmla="*/ 0 h 30"/>
              <a:gd name="T4" fmla="*/ 7 w 8"/>
              <a:gd name="T5" fmla="*/ 2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30">
                <a:moveTo>
                  <a:pt x="7" y="29"/>
                </a:moveTo>
                <a:lnTo>
                  <a:pt x="0" y="0"/>
                </a:lnTo>
                <a:lnTo>
                  <a:pt x="7" y="29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10" name="Freeform 78"/>
          <p:cNvSpPr>
            <a:spLocks/>
          </p:cNvSpPr>
          <p:nvPr/>
        </p:nvSpPr>
        <p:spPr bwMode="auto">
          <a:xfrm>
            <a:off x="1213556" y="5640389"/>
            <a:ext cx="21167" cy="47625"/>
          </a:xfrm>
          <a:custGeom>
            <a:avLst/>
            <a:gdLst>
              <a:gd name="T0" fmla="*/ 0 w 15"/>
              <a:gd name="T1" fmla="*/ 0 h 30"/>
              <a:gd name="T2" fmla="*/ 14 w 15"/>
              <a:gd name="T3" fmla="*/ 29 h 30"/>
              <a:gd name="T4" fmla="*/ 0 w 15"/>
              <a:gd name="T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30">
                <a:moveTo>
                  <a:pt x="0" y="0"/>
                </a:moveTo>
                <a:lnTo>
                  <a:pt x="14" y="29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11" name="Freeform 79"/>
          <p:cNvSpPr>
            <a:spLocks/>
          </p:cNvSpPr>
          <p:nvPr/>
        </p:nvSpPr>
        <p:spPr bwMode="auto">
          <a:xfrm>
            <a:off x="1182511" y="5675313"/>
            <a:ext cx="52212" cy="12700"/>
          </a:xfrm>
          <a:custGeom>
            <a:avLst/>
            <a:gdLst>
              <a:gd name="T0" fmla="*/ 36 w 37"/>
              <a:gd name="T1" fmla="*/ 7 h 8"/>
              <a:gd name="T2" fmla="*/ 0 w 37"/>
              <a:gd name="T3" fmla="*/ 0 h 8"/>
              <a:gd name="T4" fmla="*/ 36 w 37"/>
              <a:gd name="T5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8">
                <a:moveTo>
                  <a:pt x="36" y="7"/>
                </a:moveTo>
                <a:lnTo>
                  <a:pt x="0" y="0"/>
                </a:lnTo>
                <a:lnTo>
                  <a:pt x="36" y="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12" name="Freeform 80"/>
          <p:cNvSpPr>
            <a:spLocks/>
          </p:cNvSpPr>
          <p:nvPr/>
        </p:nvSpPr>
        <p:spPr bwMode="auto">
          <a:xfrm>
            <a:off x="1172634" y="5640388"/>
            <a:ext cx="11289" cy="36512"/>
          </a:xfrm>
          <a:custGeom>
            <a:avLst/>
            <a:gdLst>
              <a:gd name="T0" fmla="*/ 7 w 8"/>
              <a:gd name="T1" fmla="*/ 22 h 23"/>
              <a:gd name="T2" fmla="*/ 0 w 8"/>
              <a:gd name="T3" fmla="*/ 0 h 23"/>
              <a:gd name="T4" fmla="*/ 7 w 8"/>
              <a:gd name="T5" fmla="*/ 2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23">
                <a:moveTo>
                  <a:pt x="7" y="22"/>
                </a:moveTo>
                <a:lnTo>
                  <a:pt x="0" y="0"/>
                </a:lnTo>
                <a:lnTo>
                  <a:pt x="7" y="2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13" name="Freeform 81"/>
          <p:cNvSpPr>
            <a:spLocks/>
          </p:cNvSpPr>
          <p:nvPr/>
        </p:nvSpPr>
        <p:spPr bwMode="auto">
          <a:xfrm>
            <a:off x="1172634" y="5640389"/>
            <a:ext cx="42333" cy="1587"/>
          </a:xfrm>
          <a:custGeom>
            <a:avLst/>
            <a:gdLst>
              <a:gd name="T0" fmla="*/ 0 w 30"/>
              <a:gd name="T1" fmla="*/ 0 h 1"/>
              <a:gd name="T2" fmla="*/ 29 w 30"/>
              <a:gd name="T3" fmla="*/ 0 h 1"/>
              <a:gd name="T4" fmla="*/ 0 w 30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1">
                <a:moveTo>
                  <a:pt x="0" y="0"/>
                </a:moveTo>
                <a:lnTo>
                  <a:pt x="29" y="0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14" name="Freeform 82"/>
          <p:cNvSpPr>
            <a:spLocks/>
          </p:cNvSpPr>
          <p:nvPr/>
        </p:nvSpPr>
        <p:spPr bwMode="auto">
          <a:xfrm>
            <a:off x="1512711" y="5918201"/>
            <a:ext cx="63500" cy="60325"/>
          </a:xfrm>
          <a:custGeom>
            <a:avLst/>
            <a:gdLst>
              <a:gd name="T0" fmla="*/ 0 w 45"/>
              <a:gd name="T1" fmla="*/ 0 h 38"/>
              <a:gd name="T2" fmla="*/ 44 w 45"/>
              <a:gd name="T3" fmla="*/ 37 h 38"/>
              <a:gd name="T4" fmla="*/ 0 w 45"/>
              <a:gd name="T5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8">
                <a:moveTo>
                  <a:pt x="0" y="0"/>
                </a:moveTo>
                <a:lnTo>
                  <a:pt x="44" y="37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15" name="Freeform 83"/>
          <p:cNvSpPr>
            <a:spLocks/>
          </p:cNvSpPr>
          <p:nvPr/>
        </p:nvSpPr>
        <p:spPr bwMode="auto">
          <a:xfrm>
            <a:off x="1543756" y="5976939"/>
            <a:ext cx="32456" cy="1587"/>
          </a:xfrm>
          <a:custGeom>
            <a:avLst/>
            <a:gdLst>
              <a:gd name="T0" fmla="*/ 22 w 23"/>
              <a:gd name="T1" fmla="*/ 0 h 1"/>
              <a:gd name="T2" fmla="*/ 0 w 23"/>
              <a:gd name="T3" fmla="*/ 0 h 1"/>
              <a:gd name="T4" fmla="*/ 22 w 23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1">
                <a:moveTo>
                  <a:pt x="22" y="0"/>
                </a:moveTo>
                <a:lnTo>
                  <a:pt x="0" y="0"/>
                </a:lnTo>
                <a:lnTo>
                  <a:pt x="22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16" name="Freeform 84"/>
          <p:cNvSpPr>
            <a:spLocks/>
          </p:cNvSpPr>
          <p:nvPr/>
        </p:nvSpPr>
        <p:spPr bwMode="auto">
          <a:xfrm>
            <a:off x="1512712" y="5918201"/>
            <a:ext cx="32456" cy="60325"/>
          </a:xfrm>
          <a:custGeom>
            <a:avLst/>
            <a:gdLst>
              <a:gd name="T0" fmla="*/ 22 w 23"/>
              <a:gd name="T1" fmla="*/ 37 h 38"/>
              <a:gd name="T2" fmla="*/ 0 w 23"/>
              <a:gd name="T3" fmla="*/ 0 h 38"/>
              <a:gd name="T4" fmla="*/ 22 w 23"/>
              <a:gd name="T5" fmla="*/ 3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8">
                <a:moveTo>
                  <a:pt x="22" y="37"/>
                </a:moveTo>
                <a:lnTo>
                  <a:pt x="0" y="0"/>
                </a:lnTo>
                <a:lnTo>
                  <a:pt x="22" y="3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17" name="Freeform 85"/>
          <p:cNvSpPr>
            <a:spLocks/>
          </p:cNvSpPr>
          <p:nvPr/>
        </p:nvSpPr>
        <p:spPr bwMode="auto">
          <a:xfrm>
            <a:off x="1492955" y="6046788"/>
            <a:ext cx="40923" cy="93662"/>
          </a:xfrm>
          <a:custGeom>
            <a:avLst/>
            <a:gdLst>
              <a:gd name="T0" fmla="*/ 0 w 29"/>
              <a:gd name="T1" fmla="*/ 0 h 59"/>
              <a:gd name="T2" fmla="*/ 28 w 29"/>
              <a:gd name="T3" fmla="*/ 58 h 59"/>
              <a:gd name="T4" fmla="*/ 0 w 29"/>
              <a:gd name="T5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59">
                <a:moveTo>
                  <a:pt x="0" y="0"/>
                </a:moveTo>
                <a:lnTo>
                  <a:pt x="28" y="58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18" name="Freeform 86"/>
          <p:cNvSpPr>
            <a:spLocks/>
          </p:cNvSpPr>
          <p:nvPr/>
        </p:nvSpPr>
        <p:spPr bwMode="auto">
          <a:xfrm>
            <a:off x="1502834" y="6115050"/>
            <a:ext cx="31044" cy="25400"/>
          </a:xfrm>
          <a:custGeom>
            <a:avLst/>
            <a:gdLst>
              <a:gd name="T0" fmla="*/ 21 w 22"/>
              <a:gd name="T1" fmla="*/ 15 h 16"/>
              <a:gd name="T2" fmla="*/ 0 w 22"/>
              <a:gd name="T3" fmla="*/ 0 h 16"/>
              <a:gd name="T4" fmla="*/ 21 w 22"/>
              <a:gd name="T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6">
                <a:moveTo>
                  <a:pt x="21" y="15"/>
                </a:moveTo>
                <a:lnTo>
                  <a:pt x="0" y="0"/>
                </a:lnTo>
                <a:lnTo>
                  <a:pt x="21" y="1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19" name="Freeform 87"/>
          <p:cNvSpPr>
            <a:spLocks/>
          </p:cNvSpPr>
          <p:nvPr/>
        </p:nvSpPr>
        <p:spPr bwMode="auto">
          <a:xfrm>
            <a:off x="1492956" y="6046788"/>
            <a:ext cx="12700" cy="69850"/>
          </a:xfrm>
          <a:custGeom>
            <a:avLst/>
            <a:gdLst>
              <a:gd name="T0" fmla="*/ 7 w 8"/>
              <a:gd name="T1" fmla="*/ 43 h 44"/>
              <a:gd name="T2" fmla="*/ 0 w 8"/>
              <a:gd name="T3" fmla="*/ 0 h 44"/>
              <a:gd name="T4" fmla="*/ 7 w 8"/>
              <a:gd name="T5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44">
                <a:moveTo>
                  <a:pt x="7" y="43"/>
                </a:moveTo>
                <a:lnTo>
                  <a:pt x="0" y="0"/>
                </a:lnTo>
                <a:lnTo>
                  <a:pt x="7" y="43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20" name="Freeform 88"/>
          <p:cNvSpPr>
            <a:spLocks/>
          </p:cNvSpPr>
          <p:nvPr/>
        </p:nvSpPr>
        <p:spPr bwMode="auto">
          <a:xfrm>
            <a:off x="3125612" y="3468689"/>
            <a:ext cx="642055" cy="128587"/>
          </a:xfrm>
          <a:custGeom>
            <a:avLst/>
            <a:gdLst>
              <a:gd name="T0" fmla="*/ 454 w 455"/>
              <a:gd name="T1" fmla="*/ 80 h 81"/>
              <a:gd name="T2" fmla="*/ 0 w 455"/>
              <a:gd name="T3" fmla="*/ 0 h 81"/>
              <a:gd name="T4" fmla="*/ 454 w 455"/>
              <a:gd name="T5" fmla="*/ 8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5" h="81">
                <a:moveTo>
                  <a:pt x="454" y="80"/>
                </a:moveTo>
                <a:lnTo>
                  <a:pt x="0" y="0"/>
                </a:lnTo>
                <a:lnTo>
                  <a:pt x="454" y="8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21" name="Freeform 89"/>
          <p:cNvSpPr>
            <a:spLocks/>
          </p:cNvSpPr>
          <p:nvPr/>
        </p:nvSpPr>
        <p:spPr bwMode="auto">
          <a:xfrm>
            <a:off x="2473678" y="3327401"/>
            <a:ext cx="653344" cy="142875"/>
          </a:xfrm>
          <a:custGeom>
            <a:avLst/>
            <a:gdLst>
              <a:gd name="T0" fmla="*/ 462 w 463"/>
              <a:gd name="T1" fmla="*/ 89 h 90"/>
              <a:gd name="T2" fmla="*/ 0 w 463"/>
              <a:gd name="T3" fmla="*/ 0 h 90"/>
              <a:gd name="T4" fmla="*/ 462 w 463"/>
              <a:gd name="T5" fmla="*/ 8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3" h="90">
                <a:moveTo>
                  <a:pt x="462" y="89"/>
                </a:moveTo>
                <a:lnTo>
                  <a:pt x="0" y="0"/>
                </a:lnTo>
                <a:lnTo>
                  <a:pt x="462" y="89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22" name="Freeform 90"/>
          <p:cNvSpPr>
            <a:spLocks/>
          </p:cNvSpPr>
          <p:nvPr/>
        </p:nvSpPr>
        <p:spPr bwMode="auto">
          <a:xfrm>
            <a:off x="2473679" y="2747964"/>
            <a:ext cx="138289" cy="581025"/>
          </a:xfrm>
          <a:custGeom>
            <a:avLst/>
            <a:gdLst>
              <a:gd name="T0" fmla="*/ 0 w 98"/>
              <a:gd name="T1" fmla="*/ 365 h 366"/>
              <a:gd name="T2" fmla="*/ 97 w 98"/>
              <a:gd name="T3" fmla="*/ 0 h 366"/>
              <a:gd name="T4" fmla="*/ 0 w 98"/>
              <a:gd name="T5" fmla="*/ 365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" h="366">
                <a:moveTo>
                  <a:pt x="0" y="365"/>
                </a:moveTo>
                <a:lnTo>
                  <a:pt x="97" y="0"/>
                </a:lnTo>
                <a:lnTo>
                  <a:pt x="0" y="36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23" name="Freeform 91"/>
          <p:cNvSpPr>
            <a:spLocks/>
          </p:cNvSpPr>
          <p:nvPr/>
        </p:nvSpPr>
        <p:spPr bwMode="auto">
          <a:xfrm>
            <a:off x="2610555" y="2641600"/>
            <a:ext cx="40923" cy="107950"/>
          </a:xfrm>
          <a:custGeom>
            <a:avLst/>
            <a:gdLst>
              <a:gd name="T0" fmla="*/ 0 w 29"/>
              <a:gd name="T1" fmla="*/ 67 h 68"/>
              <a:gd name="T2" fmla="*/ 28 w 29"/>
              <a:gd name="T3" fmla="*/ 0 h 68"/>
              <a:gd name="T4" fmla="*/ 0 w 29"/>
              <a:gd name="T5" fmla="*/ 6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68">
                <a:moveTo>
                  <a:pt x="0" y="67"/>
                </a:moveTo>
                <a:lnTo>
                  <a:pt x="28" y="0"/>
                </a:lnTo>
                <a:lnTo>
                  <a:pt x="0" y="6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24" name="Freeform 92"/>
          <p:cNvSpPr>
            <a:spLocks/>
          </p:cNvSpPr>
          <p:nvPr/>
        </p:nvSpPr>
        <p:spPr bwMode="auto">
          <a:xfrm>
            <a:off x="2597857" y="2584450"/>
            <a:ext cx="53622" cy="58738"/>
          </a:xfrm>
          <a:custGeom>
            <a:avLst/>
            <a:gdLst>
              <a:gd name="T0" fmla="*/ 37 w 38"/>
              <a:gd name="T1" fmla="*/ 36 h 37"/>
              <a:gd name="T2" fmla="*/ 0 w 38"/>
              <a:gd name="T3" fmla="*/ 0 h 37"/>
              <a:gd name="T4" fmla="*/ 37 w 38"/>
              <a:gd name="T5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7">
                <a:moveTo>
                  <a:pt x="37" y="36"/>
                </a:moveTo>
                <a:lnTo>
                  <a:pt x="0" y="0"/>
                </a:lnTo>
                <a:lnTo>
                  <a:pt x="37" y="36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25" name="Freeform 93"/>
          <p:cNvSpPr>
            <a:spLocks/>
          </p:cNvSpPr>
          <p:nvPr/>
        </p:nvSpPr>
        <p:spPr bwMode="auto">
          <a:xfrm>
            <a:off x="2597856" y="2525714"/>
            <a:ext cx="14111" cy="60325"/>
          </a:xfrm>
          <a:custGeom>
            <a:avLst/>
            <a:gdLst>
              <a:gd name="T0" fmla="*/ 0 w 10"/>
              <a:gd name="T1" fmla="*/ 37 h 38"/>
              <a:gd name="T2" fmla="*/ 9 w 10"/>
              <a:gd name="T3" fmla="*/ 0 h 38"/>
              <a:gd name="T4" fmla="*/ 0 w 10"/>
              <a:gd name="T5" fmla="*/ 3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38">
                <a:moveTo>
                  <a:pt x="0" y="37"/>
                </a:moveTo>
                <a:lnTo>
                  <a:pt x="9" y="0"/>
                </a:lnTo>
                <a:lnTo>
                  <a:pt x="0" y="3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26" name="Freeform 94"/>
          <p:cNvSpPr>
            <a:spLocks/>
          </p:cNvSpPr>
          <p:nvPr/>
        </p:nvSpPr>
        <p:spPr bwMode="auto">
          <a:xfrm>
            <a:off x="2610556" y="2446338"/>
            <a:ext cx="71967" cy="80962"/>
          </a:xfrm>
          <a:custGeom>
            <a:avLst/>
            <a:gdLst>
              <a:gd name="T0" fmla="*/ 0 w 51"/>
              <a:gd name="T1" fmla="*/ 50 h 51"/>
              <a:gd name="T2" fmla="*/ 50 w 51"/>
              <a:gd name="T3" fmla="*/ 0 h 51"/>
              <a:gd name="T4" fmla="*/ 0 w 51"/>
              <a:gd name="T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1" h="51">
                <a:moveTo>
                  <a:pt x="0" y="50"/>
                </a:moveTo>
                <a:lnTo>
                  <a:pt x="50" y="0"/>
                </a:lnTo>
                <a:lnTo>
                  <a:pt x="0" y="5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27" name="Freeform 95"/>
          <p:cNvSpPr>
            <a:spLocks/>
          </p:cNvSpPr>
          <p:nvPr/>
        </p:nvSpPr>
        <p:spPr bwMode="auto">
          <a:xfrm>
            <a:off x="2681111" y="2422525"/>
            <a:ext cx="33867" cy="25400"/>
          </a:xfrm>
          <a:custGeom>
            <a:avLst/>
            <a:gdLst>
              <a:gd name="T0" fmla="*/ 0 w 24"/>
              <a:gd name="T1" fmla="*/ 15 h 16"/>
              <a:gd name="T2" fmla="*/ 23 w 24"/>
              <a:gd name="T3" fmla="*/ 0 h 16"/>
              <a:gd name="T4" fmla="*/ 0 w 24"/>
              <a:gd name="T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16">
                <a:moveTo>
                  <a:pt x="0" y="15"/>
                </a:moveTo>
                <a:lnTo>
                  <a:pt x="23" y="0"/>
                </a:lnTo>
                <a:lnTo>
                  <a:pt x="0" y="1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28" name="Freeform 96"/>
          <p:cNvSpPr>
            <a:spLocks/>
          </p:cNvSpPr>
          <p:nvPr/>
        </p:nvSpPr>
        <p:spPr bwMode="auto">
          <a:xfrm>
            <a:off x="2713567" y="2212975"/>
            <a:ext cx="122766" cy="211138"/>
          </a:xfrm>
          <a:custGeom>
            <a:avLst/>
            <a:gdLst>
              <a:gd name="T0" fmla="*/ 0 w 87"/>
              <a:gd name="T1" fmla="*/ 132 h 133"/>
              <a:gd name="T2" fmla="*/ 86 w 87"/>
              <a:gd name="T3" fmla="*/ 0 h 133"/>
              <a:gd name="T4" fmla="*/ 0 w 87"/>
              <a:gd name="T5" fmla="*/ 13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" h="133">
                <a:moveTo>
                  <a:pt x="0" y="132"/>
                </a:moveTo>
                <a:lnTo>
                  <a:pt x="86" y="0"/>
                </a:lnTo>
                <a:lnTo>
                  <a:pt x="0" y="13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29" name="Freeform 97"/>
          <p:cNvSpPr>
            <a:spLocks/>
          </p:cNvSpPr>
          <p:nvPr/>
        </p:nvSpPr>
        <p:spPr bwMode="auto">
          <a:xfrm>
            <a:off x="2762955" y="2073275"/>
            <a:ext cx="73378" cy="141288"/>
          </a:xfrm>
          <a:custGeom>
            <a:avLst/>
            <a:gdLst>
              <a:gd name="T0" fmla="*/ 51 w 52"/>
              <a:gd name="T1" fmla="*/ 88 h 89"/>
              <a:gd name="T2" fmla="*/ 0 w 52"/>
              <a:gd name="T3" fmla="*/ 0 h 89"/>
              <a:gd name="T4" fmla="*/ 51 w 52"/>
              <a:gd name="T5" fmla="*/ 8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89">
                <a:moveTo>
                  <a:pt x="51" y="88"/>
                </a:moveTo>
                <a:lnTo>
                  <a:pt x="0" y="0"/>
                </a:lnTo>
                <a:lnTo>
                  <a:pt x="51" y="88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30" name="Freeform 98"/>
          <p:cNvSpPr>
            <a:spLocks/>
          </p:cNvSpPr>
          <p:nvPr/>
        </p:nvSpPr>
        <p:spPr bwMode="auto">
          <a:xfrm>
            <a:off x="2762955" y="2051051"/>
            <a:ext cx="1412" cy="23813"/>
          </a:xfrm>
          <a:custGeom>
            <a:avLst/>
            <a:gdLst>
              <a:gd name="T0" fmla="*/ 0 w 1"/>
              <a:gd name="T1" fmla="*/ 14 h 15"/>
              <a:gd name="T2" fmla="*/ 0 w 1"/>
              <a:gd name="T3" fmla="*/ 0 h 15"/>
              <a:gd name="T4" fmla="*/ 0 w 1"/>
              <a:gd name="T5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5">
                <a:moveTo>
                  <a:pt x="0" y="14"/>
                </a:moveTo>
                <a:lnTo>
                  <a:pt x="0" y="0"/>
                </a:lnTo>
                <a:lnTo>
                  <a:pt x="0" y="14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31" name="Freeform 99"/>
          <p:cNvSpPr>
            <a:spLocks/>
          </p:cNvSpPr>
          <p:nvPr/>
        </p:nvSpPr>
        <p:spPr bwMode="auto">
          <a:xfrm>
            <a:off x="2762955" y="1957388"/>
            <a:ext cx="1412" cy="95250"/>
          </a:xfrm>
          <a:custGeom>
            <a:avLst/>
            <a:gdLst>
              <a:gd name="T0" fmla="*/ 0 w 1"/>
              <a:gd name="T1" fmla="*/ 59 h 60"/>
              <a:gd name="T2" fmla="*/ 0 w 1"/>
              <a:gd name="T3" fmla="*/ 0 h 60"/>
              <a:gd name="T4" fmla="*/ 0 w 1"/>
              <a:gd name="T5" fmla="*/ 59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60">
                <a:moveTo>
                  <a:pt x="0" y="59"/>
                </a:moveTo>
                <a:lnTo>
                  <a:pt x="0" y="0"/>
                </a:lnTo>
                <a:lnTo>
                  <a:pt x="0" y="59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32" name="Freeform 100"/>
          <p:cNvSpPr>
            <a:spLocks/>
          </p:cNvSpPr>
          <p:nvPr/>
        </p:nvSpPr>
        <p:spPr bwMode="auto">
          <a:xfrm>
            <a:off x="2762956" y="1133475"/>
            <a:ext cx="179212" cy="825500"/>
          </a:xfrm>
          <a:custGeom>
            <a:avLst/>
            <a:gdLst>
              <a:gd name="T0" fmla="*/ 0 w 127"/>
              <a:gd name="T1" fmla="*/ 519 h 520"/>
              <a:gd name="T2" fmla="*/ 126 w 127"/>
              <a:gd name="T3" fmla="*/ 0 h 520"/>
              <a:gd name="T4" fmla="*/ 0 w 127"/>
              <a:gd name="T5" fmla="*/ 519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7" h="520">
                <a:moveTo>
                  <a:pt x="0" y="519"/>
                </a:moveTo>
                <a:lnTo>
                  <a:pt x="126" y="0"/>
                </a:lnTo>
                <a:lnTo>
                  <a:pt x="0" y="519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33" name="Freeform 101"/>
          <p:cNvSpPr>
            <a:spLocks/>
          </p:cNvSpPr>
          <p:nvPr/>
        </p:nvSpPr>
        <p:spPr bwMode="auto">
          <a:xfrm>
            <a:off x="2940755" y="1133476"/>
            <a:ext cx="197556" cy="47625"/>
          </a:xfrm>
          <a:custGeom>
            <a:avLst/>
            <a:gdLst>
              <a:gd name="T0" fmla="*/ 0 w 140"/>
              <a:gd name="T1" fmla="*/ 0 h 30"/>
              <a:gd name="T2" fmla="*/ 139 w 140"/>
              <a:gd name="T3" fmla="*/ 29 h 30"/>
              <a:gd name="T4" fmla="*/ 0 w 140"/>
              <a:gd name="T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0" h="30">
                <a:moveTo>
                  <a:pt x="0" y="0"/>
                </a:moveTo>
                <a:lnTo>
                  <a:pt x="139" y="29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34" name="Freeform 102"/>
          <p:cNvSpPr>
            <a:spLocks/>
          </p:cNvSpPr>
          <p:nvPr/>
        </p:nvSpPr>
        <p:spPr bwMode="auto">
          <a:xfrm>
            <a:off x="3062112" y="1179514"/>
            <a:ext cx="76200" cy="314325"/>
          </a:xfrm>
          <a:custGeom>
            <a:avLst/>
            <a:gdLst>
              <a:gd name="T0" fmla="*/ 53 w 54"/>
              <a:gd name="T1" fmla="*/ 0 h 198"/>
              <a:gd name="T2" fmla="*/ 0 w 54"/>
              <a:gd name="T3" fmla="*/ 197 h 198"/>
              <a:gd name="T4" fmla="*/ 53 w 54"/>
              <a:gd name="T5" fmla="*/ 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" h="198">
                <a:moveTo>
                  <a:pt x="53" y="0"/>
                </a:moveTo>
                <a:lnTo>
                  <a:pt x="0" y="197"/>
                </a:lnTo>
                <a:lnTo>
                  <a:pt x="53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35" name="Freeform 103"/>
          <p:cNvSpPr>
            <a:spLocks/>
          </p:cNvSpPr>
          <p:nvPr/>
        </p:nvSpPr>
        <p:spPr bwMode="auto">
          <a:xfrm>
            <a:off x="3062112" y="1492250"/>
            <a:ext cx="64911" cy="107950"/>
          </a:xfrm>
          <a:custGeom>
            <a:avLst/>
            <a:gdLst>
              <a:gd name="T0" fmla="*/ 0 w 46"/>
              <a:gd name="T1" fmla="*/ 0 h 68"/>
              <a:gd name="T2" fmla="*/ 45 w 46"/>
              <a:gd name="T3" fmla="*/ 67 h 68"/>
              <a:gd name="T4" fmla="*/ 0 w 46"/>
              <a:gd name="T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68">
                <a:moveTo>
                  <a:pt x="0" y="0"/>
                </a:moveTo>
                <a:lnTo>
                  <a:pt x="45" y="67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36" name="Freeform 104"/>
          <p:cNvSpPr>
            <a:spLocks/>
          </p:cNvSpPr>
          <p:nvPr/>
        </p:nvSpPr>
        <p:spPr bwMode="auto">
          <a:xfrm>
            <a:off x="3105856" y="1598614"/>
            <a:ext cx="21166" cy="47625"/>
          </a:xfrm>
          <a:custGeom>
            <a:avLst/>
            <a:gdLst>
              <a:gd name="T0" fmla="*/ 14 w 15"/>
              <a:gd name="T1" fmla="*/ 0 h 30"/>
              <a:gd name="T2" fmla="*/ 0 w 15"/>
              <a:gd name="T3" fmla="*/ 29 h 30"/>
              <a:gd name="T4" fmla="*/ 14 w 15"/>
              <a:gd name="T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30">
                <a:moveTo>
                  <a:pt x="14" y="0"/>
                </a:moveTo>
                <a:lnTo>
                  <a:pt x="0" y="29"/>
                </a:lnTo>
                <a:lnTo>
                  <a:pt x="14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37" name="Freeform 105"/>
          <p:cNvSpPr>
            <a:spLocks/>
          </p:cNvSpPr>
          <p:nvPr/>
        </p:nvSpPr>
        <p:spPr bwMode="auto">
          <a:xfrm>
            <a:off x="3105856" y="1644651"/>
            <a:ext cx="21166" cy="23813"/>
          </a:xfrm>
          <a:custGeom>
            <a:avLst/>
            <a:gdLst>
              <a:gd name="T0" fmla="*/ 0 w 15"/>
              <a:gd name="T1" fmla="*/ 0 h 15"/>
              <a:gd name="T2" fmla="*/ 14 w 15"/>
              <a:gd name="T3" fmla="*/ 14 h 15"/>
              <a:gd name="T4" fmla="*/ 0 w 15"/>
              <a:gd name="T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15">
                <a:moveTo>
                  <a:pt x="0" y="0"/>
                </a:moveTo>
                <a:lnTo>
                  <a:pt x="14" y="14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38" name="Freeform 106"/>
          <p:cNvSpPr>
            <a:spLocks/>
          </p:cNvSpPr>
          <p:nvPr/>
        </p:nvSpPr>
        <p:spPr bwMode="auto">
          <a:xfrm>
            <a:off x="3094567" y="1666875"/>
            <a:ext cx="32455" cy="12700"/>
          </a:xfrm>
          <a:custGeom>
            <a:avLst/>
            <a:gdLst>
              <a:gd name="T0" fmla="*/ 22 w 23"/>
              <a:gd name="T1" fmla="*/ 0 h 8"/>
              <a:gd name="T2" fmla="*/ 0 w 23"/>
              <a:gd name="T3" fmla="*/ 7 h 8"/>
              <a:gd name="T4" fmla="*/ 22 w 23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8">
                <a:moveTo>
                  <a:pt x="22" y="0"/>
                </a:moveTo>
                <a:lnTo>
                  <a:pt x="0" y="7"/>
                </a:lnTo>
                <a:lnTo>
                  <a:pt x="22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39" name="Freeform 107"/>
          <p:cNvSpPr>
            <a:spLocks/>
          </p:cNvSpPr>
          <p:nvPr/>
        </p:nvSpPr>
        <p:spPr bwMode="auto">
          <a:xfrm>
            <a:off x="3094567" y="1677988"/>
            <a:ext cx="32455" cy="23812"/>
          </a:xfrm>
          <a:custGeom>
            <a:avLst/>
            <a:gdLst>
              <a:gd name="T0" fmla="*/ 0 w 23"/>
              <a:gd name="T1" fmla="*/ 0 h 15"/>
              <a:gd name="T2" fmla="*/ 22 w 23"/>
              <a:gd name="T3" fmla="*/ 14 h 15"/>
              <a:gd name="T4" fmla="*/ 0 w 23"/>
              <a:gd name="T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15">
                <a:moveTo>
                  <a:pt x="0" y="0"/>
                </a:moveTo>
                <a:lnTo>
                  <a:pt x="22" y="14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40" name="Freeform 108"/>
          <p:cNvSpPr>
            <a:spLocks/>
          </p:cNvSpPr>
          <p:nvPr/>
        </p:nvSpPr>
        <p:spPr bwMode="auto">
          <a:xfrm>
            <a:off x="3125612" y="1700213"/>
            <a:ext cx="12700" cy="38100"/>
          </a:xfrm>
          <a:custGeom>
            <a:avLst/>
            <a:gdLst>
              <a:gd name="T0" fmla="*/ 0 w 9"/>
              <a:gd name="T1" fmla="*/ 0 h 24"/>
              <a:gd name="T2" fmla="*/ 8 w 9"/>
              <a:gd name="T3" fmla="*/ 23 h 24"/>
              <a:gd name="T4" fmla="*/ 0 w 9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24">
                <a:moveTo>
                  <a:pt x="0" y="0"/>
                </a:moveTo>
                <a:lnTo>
                  <a:pt x="8" y="23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41" name="Freeform 109"/>
          <p:cNvSpPr>
            <a:spLocks/>
          </p:cNvSpPr>
          <p:nvPr/>
        </p:nvSpPr>
        <p:spPr bwMode="auto">
          <a:xfrm>
            <a:off x="3136901" y="1736725"/>
            <a:ext cx="42333" cy="12700"/>
          </a:xfrm>
          <a:custGeom>
            <a:avLst/>
            <a:gdLst>
              <a:gd name="T0" fmla="*/ 0 w 30"/>
              <a:gd name="T1" fmla="*/ 0 h 8"/>
              <a:gd name="T2" fmla="*/ 29 w 30"/>
              <a:gd name="T3" fmla="*/ 7 h 8"/>
              <a:gd name="T4" fmla="*/ 0 w 30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8">
                <a:moveTo>
                  <a:pt x="0" y="0"/>
                </a:moveTo>
                <a:lnTo>
                  <a:pt x="29" y="7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42" name="Freeform 110"/>
          <p:cNvSpPr>
            <a:spLocks/>
          </p:cNvSpPr>
          <p:nvPr/>
        </p:nvSpPr>
        <p:spPr bwMode="auto">
          <a:xfrm>
            <a:off x="3177823" y="1747839"/>
            <a:ext cx="71967" cy="211137"/>
          </a:xfrm>
          <a:custGeom>
            <a:avLst/>
            <a:gdLst>
              <a:gd name="T0" fmla="*/ 0 w 51"/>
              <a:gd name="T1" fmla="*/ 0 h 133"/>
              <a:gd name="T2" fmla="*/ 50 w 51"/>
              <a:gd name="T3" fmla="*/ 132 h 133"/>
              <a:gd name="T4" fmla="*/ 0 w 51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1" h="133">
                <a:moveTo>
                  <a:pt x="0" y="0"/>
                </a:moveTo>
                <a:lnTo>
                  <a:pt x="50" y="132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43" name="Freeform 111"/>
          <p:cNvSpPr>
            <a:spLocks/>
          </p:cNvSpPr>
          <p:nvPr/>
        </p:nvSpPr>
        <p:spPr bwMode="auto">
          <a:xfrm>
            <a:off x="3248378" y="1957389"/>
            <a:ext cx="35278" cy="1587"/>
          </a:xfrm>
          <a:custGeom>
            <a:avLst/>
            <a:gdLst>
              <a:gd name="T0" fmla="*/ 0 w 24"/>
              <a:gd name="T1" fmla="*/ 0 h 1"/>
              <a:gd name="T2" fmla="*/ 23 w 24"/>
              <a:gd name="T3" fmla="*/ 0 h 1"/>
              <a:gd name="T4" fmla="*/ 0 w 24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1">
                <a:moveTo>
                  <a:pt x="0" y="0"/>
                </a:moveTo>
                <a:lnTo>
                  <a:pt x="23" y="0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44" name="Freeform 112"/>
          <p:cNvSpPr>
            <a:spLocks/>
          </p:cNvSpPr>
          <p:nvPr/>
        </p:nvSpPr>
        <p:spPr bwMode="auto">
          <a:xfrm>
            <a:off x="3280834" y="1957388"/>
            <a:ext cx="53622" cy="25400"/>
          </a:xfrm>
          <a:custGeom>
            <a:avLst/>
            <a:gdLst>
              <a:gd name="T0" fmla="*/ 0 w 37"/>
              <a:gd name="T1" fmla="*/ 0 h 16"/>
              <a:gd name="T2" fmla="*/ 36 w 37"/>
              <a:gd name="T3" fmla="*/ 15 h 16"/>
              <a:gd name="T4" fmla="*/ 0 w 37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16">
                <a:moveTo>
                  <a:pt x="0" y="0"/>
                </a:moveTo>
                <a:lnTo>
                  <a:pt x="36" y="1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45" name="Freeform 113"/>
          <p:cNvSpPr>
            <a:spLocks/>
          </p:cNvSpPr>
          <p:nvPr/>
        </p:nvSpPr>
        <p:spPr bwMode="auto">
          <a:xfrm>
            <a:off x="3259667" y="1981201"/>
            <a:ext cx="74789" cy="163513"/>
          </a:xfrm>
          <a:custGeom>
            <a:avLst/>
            <a:gdLst>
              <a:gd name="T0" fmla="*/ 51 w 52"/>
              <a:gd name="T1" fmla="*/ 0 h 103"/>
              <a:gd name="T2" fmla="*/ 0 w 52"/>
              <a:gd name="T3" fmla="*/ 102 h 103"/>
              <a:gd name="T4" fmla="*/ 51 w 52"/>
              <a:gd name="T5" fmla="*/ 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3">
                <a:moveTo>
                  <a:pt x="51" y="0"/>
                </a:moveTo>
                <a:lnTo>
                  <a:pt x="0" y="102"/>
                </a:lnTo>
                <a:lnTo>
                  <a:pt x="51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46" name="Freeform 114"/>
          <p:cNvSpPr>
            <a:spLocks/>
          </p:cNvSpPr>
          <p:nvPr/>
        </p:nvSpPr>
        <p:spPr bwMode="auto">
          <a:xfrm>
            <a:off x="3259667" y="2143125"/>
            <a:ext cx="12700" cy="14288"/>
          </a:xfrm>
          <a:custGeom>
            <a:avLst/>
            <a:gdLst>
              <a:gd name="T0" fmla="*/ 0 w 9"/>
              <a:gd name="T1" fmla="*/ 0 h 9"/>
              <a:gd name="T2" fmla="*/ 8 w 9"/>
              <a:gd name="T3" fmla="*/ 8 h 9"/>
              <a:gd name="T4" fmla="*/ 0 w 9"/>
              <a:gd name="T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9">
                <a:moveTo>
                  <a:pt x="0" y="0"/>
                </a:moveTo>
                <a:lnTo>
                  <a:pt x="8" y="8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47" name="Freeform 115"/>
          <p:cNvSpPr>
            <a:spLocks/>
          </p:cNvSpPr>
          <p:nvPr/>
        </p:nvSpPr>
        <p:spPr bwMode="auto">
          <a:xfrm>
            <a:off x="3259667" y="2155826"/>
            <a:ext cx="12700" cy="11113"/>
          </a:xfrm>
          <a:custGeom>
            <a:avLst/>
            <a:gdLst>
              <a:gd name="T0" fmla="*/ 8 w 9"/>
              <a:gd name="T1" fmla="*/ 0 h 7"/>
              <a:gd name="T2" fmla="*/ 0 w 9"/>
              <a:gd name="T3" fmla="*/ 6 h 7"/>
              <a:gd name="T4" fmla="*/ 8 w 9"/>
              <a:gd name="T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7">
                <a:moveTo>
                  <a:pt x="8" y="0"/>
                </a:moveTo>
                <a:lnTo>
                  <a:pt x="0" y="6"/>
                </a:lnTo>
                <a:lnTo>
                  <a:pt x="8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48" name="Freeform 116"/>
          <p:cNvSpPr>
            <a:spLocks/>
          </p:cNvSpPr>
          <p:nvPr/>
        </p:nvSpPr>
        <p:spPr bwMode="auto">
          <a:xfrm>
            <a:off x="3259667" y="2165350"/>
            <a:ext cx="12700" cy="38100"/>
          </a:xfrm>
          <a:custGeom>
            <a:avLst/>
            <a:gdLst>
              <a:gd name="T0" fmla="*/ 0 w 9"/>
              <a:gd name="T1" fmla="*/ 0 h 24"/>
              <a:gd name="T2" fmla="*/ 8 w 9"/>
              <a:gd name="T3" fmla="*/ 23 h 24"/>
              <a:gd name="T4" fmla="*/ 0 w 9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24">
                <a:moveTo>
                  <a:pt x="0" y="0"/>
                </a:moveTo>
                <a:lnTo>
                  <a:pt x="8" y="23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49" name="Freeform 117"/>
          <p:cNvSpPr>
            <a:spLocks/>
          </p:cNvSpPr>
          <p:nvPr/>
        </p:nvSpPr>
        <p:spPr bwMode="auto">
          <a:xfrm>
            <a:off x="3270955" y="2201863"/>
            <a:ext cx="1412" cy="25400"/>
          </a:xfrm>
          <a:custGeom>
            <a:avLst/>
            <a:gdLst>
              <a:gd name="T0" fmla="*/ 0 w 1"/>
              <a:gd name="T1" fmla="*/ 0 h 16"/>
              <a:gd name="T2" fmla="*/ 0 w 1"/>
              <a:gd name="T3" fmla="*/ 15 h 16"/>
              <a:gd name="T4" fmla="*/ 0 w 1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6">
                <a:moveTo>
                  <a:pt x="0" y="0"/>
                </a:moveTo>
                <a:lnTo>
                  <a:pt x="0" y="1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50" name="Freeform 118"/>
          <p:cNvSpPr>
            <a:spLocks/>
          </p:cNvSpPr>
          <p:nvPr/>
        </p:nvSpPr>
        <p:spPr bwMode="auto">
          <a:xfrm>
            <a:off x="3238500" y="2225676"/>
            <a:ext cx="33867" cy="34925"/>
          </a:xfrm>
          <a:custGeom>
            <a:avLst/>
            <a:gdLst>
              <a:gd name="T0" fmla="*/ 23 w 24"/>
              <a:gd name="T1" fmla="*/ 0 h 22"/>
              <a:gd name="T2" fmla="*/ 0 w 24"/>
              <a:gd name="T3" fmla="*/ 21 h 22"/>
              <a:gd name="T4" fmla="*/ 23 w 24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22">
                <a:moveTo>
                  <a:pt x="23" y="0"/>
                </a:moveTo>
                <a:lnTo>
                  <a:pt x="0" y="21"/>
                </a:lnTo>
                <a:lnTo>
                  <a:pt x="23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51" name="Freeform 119"/>
          <p:cNvSpPr>
            <a:spLocks/>
          </p:cNvSpPr>
          <p:nvPr/>
        </p:nvSpPr>
        <p:spPr bwMode="auto">
          <a:xfrm>
            <a:off x="3220156" y="2259014"/>
            <a:ext cx="19756" cy="71437"/>
          </a:xfrm>
          <a:custGeom>
            <a:avLst/>
            <a:gdLst>
              <a:gd name="T0" fmla="*/ 13 w 14"/>
              <a:gd name="T1" fmla="*/ 0 h 45"/>
              <a:gd name="T2" fmla="*/ 0 w 14"/>
              <a:gd name="T3" fmla="*/ 44 h 45"/>
              <a:gd name="T4" fmla="*/ 13 w 14"/>
              <a:gd name="T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" h="45">
                <a:moveTo>
                  <a:pt x="13" y="0"/>
                </a:moveTo>
                <a:lnTo>
                  <a:pt x="0" y="44"/>
                </a:lnTo>
                <a:lnTo>
                  <a:pt x="13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52" name="Freeform 120"/>
          <p:cNvSpPr>
            <a:spLocks/>
          </p:cNvSpPr>
          <p:nvPr/>
        </p:nvSpPr>
        <p:spPr bwMode="auto">
          <a:xfrm>
            <a:off x="3220155" y="2328863"/>
            <a:ext cx="40923" cy="36512"/>
          </a:xfrm>
          <a:custGeom>
            <a:avLst/>
            <a:gdLst>
              <a:gd name="T0" fmla="*/ 0 w 29"/>
              <a:gd name="T1" fmla="*/ 0 h 23"/>
              <a:gd name="T2" fmla="*/ 28 w 29"/>
              <a:gd name="T3" fmla="*/ 22 h 23"/>
              <a:gd name="T4" fmla="*/ 0 w 2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23">
                <a:moveTo>
                  <a:pt x="0" y="0"/>
                </a:moveTo>
                <a:lnTo>
                  <a:pt x="28" y="22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53" name="Freeform 121"/>
          <p:cNvSpPr>
            <a:spLocks/>
          </p:cNvSpPr>
          <p:nvPr/>
        </p:nvSpPr>
        <p:spPr bwMode="auto">
          <a:xfrm>
            <a:off x="3259667" y="2306639"/>
            <a:ext cx="105834" cy="58737"/>
          </a:xfrm>
          <a:custGeom>
            <a:avLst/>
            <a:gdLst>
              <a:gd name="T0" fmla="*/ 0 w 75"/>
              <a:gd name="T1" fmla="*/ 36 h 37"/>
              <a:gd name="T2" fmla="*/ 74 w 75"/>
              <a:gd name="T3" fmla="*/ 0 h 37"/>
              <a:gd name="T4" fmla="*/ 0 w 75"/>
              <a:gd name="T5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37">
                <a:moveTo>
                  <a:pt x="0" y="36"/>
                </a:moveTo>
                <a:lnTo>
                  <a:pt x="74" y="0"/>
                </a:lnTo>
                <a:lnTo>
                  <a:pt x="0" y="36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54" name="Freeform 122"/>
          <p:cNvSpPr>
            <a:spLocks/>
          </p:cNvSpPr>
          <p:nvPr/>
        </p:nvSpPr>
        <p:spPr bwMode="auto">
          <a:xfrm>
            <a:off x="3364089" y="2306639"/>
            <a:ext cx="22578" cy="141287"/>
          </a:xfrm>
          <a:custGeom>
            <a:avLst/>
            <a:gdLst>
              <a:gd name="T0" fmla="*/ 0 w 16"/>
              <a:gd name="T1" fmla="*/ 0 h 89"/>
              <a:gd name="T2" fmla="*/ 15 w 16"/>
              <a:gd name="T3" fmla="*/ 88 h 89"/>
              <a:gd name="T4" fmla="*/ 0 w 16"/>
              <a:gd name="T5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89">
                <a:moveTo>
                  <a:pt x="0" y="0"/>
                </a:moveTo>
                <a:lnTo>
                  <a:pt x="15" y="88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55" name="Freeform 123"/>
          <p:cNvSpPr>
            <a:spLocks/>
          </p:cNvSpPr>
          <p:nvPr/>
        </p:nvSpPr>
        <p:spPr bwMode="auto">
          <a:xfrm>
            <a:off x="3385257" y="2446338"/>
            <a:ext cx="42333" cy="80962"/>
          </a:xfrm>
          <a:custGeom>
            <a:avLst/>
            <a:gdLst>
              <a:gd name="T0" fmla="*/ 0 w 30"/>
              <a:gd name="T1" fmla="*/ 0 h 51"/>
              <a:gd name="T2" fmla="*/ 29 w 30"/>
              <a:gd name="T3" fmla="*/ 50 h 51"/>
              <a:gd name="T4" fmla="*/ 0 w 30"/>
              <a:gd name="T5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51">
                <a:moveTo>
                  <a:pt x="0" y="0"/>
                </a:moveTo>
                <a:lnTo>
                  <a:pt x="29" y="50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56" name="Freeform 124"/>
          <p:cNvSpPr>
            <a:spLocks/>
          </p:cNvSpPr>
          <p:nvPr/>
        </p:nvSpPr>
        <p:spPr bwMode="auto">
          <a:xfrm>
            <a:off x="3414889" y="2525713"/>
            <a:ext cx="12700" cy="36512"/>
          </a:xfrm>
          <a:custGeom>
            <a:avLst/>
            <a:gdLst>
              <a:gd name="T0" fmla="*/ 8 w 9"/>
              <a:gd name="T1" fmla="*/ 0 h 23"/>
              <a:gd name="T2" fmla="*/ 0 w 9"/>
              <a:gd name="T3" fmla="*/ 22 h 23"/>
              <a:gd name="T4" fmla="*/ 8 w 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23">
                <a:moveTo>
                  <a:pt x="8" y="0"/>
                </a:moveTo>
                <a:lnTo>
                  <a:pt x="0" y="22"/>
                </a:lnTo>
                <a:lnTo>
                  <a:pt x="8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57" name="Freeform 125"/>
          <p:cNvSpPr>
            <a:spLocks/>
          </p:cNvSpPr>
          <p:nvPr/>
        </p:nvSpPr>
        <p:spPr bwMode="auto">
          <a:xfrm>
            <a:off x="3405011" y="2560639"/>
            <a:ext cx="11289" cy="1587"/>
          </a:xfrm>
          <a:custGeom>
            <a:avLst/>
            <a:gdLst>
              <a:gd name="T0" fmla="*/ 7 w 8"/>
              <a:gd name="T1" fmla="*/ 0 h 1"/>
              <a:gd name="T2" fmla="*/ 0 w 8"/>
              <a:gd name="T3" fmla="*/ 0 h 1"/>
              <a:gd name="T4" fmla="*/ 7 w 8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1">
                <a:moveTo>
                  <a:pt x="7" y="0"/>
                </a:moveTo>
                <a:lnTo>
                  <a:pt x="0" y="0"/>
                </a:lnTo>
                <a:lnTo>
                  <a:pt x="7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58" name="Freeform 126"/>
          <p:cNvSpPr>
            <a:spLocks/>
          </p:cNvSpPr>
          <p:nvPr/>
        </p:nvSpPr>
        <p:spPr bwMode="auto">
          <a:xfrm>
            <a:off x="3405012" y="2560638"/>
            <a:ext cx="1411" cy="25400"/>
          </a:xfrm>
          <a:custGeom>
            <a:avLst/>
            <a:gdLst>
              <a:gd name="T0" fmla="*/ 0 w 1"/>
              <a:gd name="T1" fmla="*/ 0 h 16"/>
              <a:gd name="T2" fmla="*/ 0 w 1"/>
              <a:gd name="T3" fmla="*/ 15 h 16"/>
              <a:gd name="T4" fmla="*/ 0 w 1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6">
                <a:moveTo>
                  <a:pt x="0" y="0"/>
                </a:moveTo>
                <a:lnTo>
                  <a:pt x="0" y="1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59" name="Freeform 127"/>
          <p:cNvSpPr>
            <a:spLocks/>
          </p:cNvSpPr>
          <p:nvPr/>
        </p:nvSpPr>
        <p:spPr bwMode="auto">
          <a:xfrm>
            <a:off x="3405012" y="2584451"/>
            <a:ext cx="63500" cy="36513"/>
          </a:xfrm>
          <a:custGeom>
            <a:avLst/>
            <a:gdLst>
              <a:gd name="T0" fmla="*/ 0 w 45"/>
              <a:gd name="T1" fmla="*/ 0 h 23"/>
              <a:gd name="T2" fmla="*/ 44 w 45"/>
              <a:gd name="T3" fmla="*/ 22 h 23"/>
              <a:gd name="T4" fmla="*/ 0 w 45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3">
                <a:moveTo>
                  <a:pt x="0" y="0"/>
                </a:moveTo>
                <a:lnTo>
                  <a:pt x="44" y="22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60" name="Freeform 128"/>
          <p:cNvSpPr>
            <a:spLocks/>
          </p:cNvSpPr>
          <p:nvPr/>
        </p:nvSpPr>
        <p:spPr bwMode="auto">
          <a:xfrm>
            <a:off x="3467100" y="2619376"/>
            <a:ext cx="11289" cy="117475"/>
          </a:xfrm>
          <a:custGeom>
            <a:avLst/>
            <a:gdLst>
              <a:gd name="T0" fmla="*/ 0 w 8"/>
              <a:gd name="T1" fmla="*/ 0 h 74"/>
              <a:gd name="T2" fmla="*/ 7 w 8"/>
              <a:gd name="T3" fmla="*/ 73 h 74"/>
              <a:gd name="T4" fmla="*/ 0 w 8"/>
              <a:gd name="T5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74">
                <a:moveTo>
                  <a:pt x="0" y="0"/>
                </a:moveTo>
                <a:lnTo>
                  <a:pt x="7" y="73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61" name="Freeform 129"/>
          <p:cNvSpPr>
            <a:spLocks/>
          </p:cNvSpPr>
          <p:nvPr/>
        </p:nvSpPr>
        <p:spPr bwMode="auto">
          <a:xfrm>
            <a:off x="3476978" y="2735263"/>
            <a:ext cx="32456" cy="38100"/>
          </a:xfrm>
          <a:custGeom>
            <a:avLst/>
            <a:gdLst>
              <a:gd name="T0" fmla="*/ 0 w 23"/>
              <a:gd name="T1" fmla="*/ 0 h 24"/>
              <a:gd name="T2" fmla="*/ 22 w 23"/>
              <a:gd name="T3" fmla="*/ 23 h 24"/>
              <a:gd name="T4" fmla="*/ 0 w 23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24">
                <a:moveTo>
                  <a:pt x="0" y="0"/>
                </a:moveTo>
                <a:lnTo>
                  <a:pt x="22" y="23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62" name="Freeform 130"/>
          <p:cNvSpPr>
            <a:spLocks/>
          </p:cNvSpPr>
          <p:nvPr/>
        </p:nvSpPr>
        <p:spPr bwMode="auto">
          <a:xfrm>
            <a:off x="3508022" y="2735263"/>
            <a:ext cx="22578" cy="38100"/>
          </a:xfrm>
          <a:custGeom>
            <a:avLst/>
            <a:gdLst>
              <a:gd name="T0" fmla="*/ 0 w 16"/>
              <a:gd name="T1" fmla="*/ 23 h 24"/>
              <a:gd name="T2" fmla="*/ 15 w 16"/>
              <a:gd name="T3" fmla="*/ 0 h 24"/>
              <a:gd name="T4" fmla="*/ 0 w 16"/>
              <a:gd name="T5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24">
                <a:moveTo>
                  <a:pt x="0" y="23"/>
                </a:moveTo>
                <a:lnTo>
                  <a:pt x="15" y="0"/>
                </a:lnTo>
                <a:lnTo>
                  <a:pt x="0" y="23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63" name="Freeform 131"/>
          <p:cNvSpPr>
            <a:spLocks/>
          </p:cNvSpPr>
          <p:nvPr/>
        </p:nvSpPr>
        <p:spPr bwMode="auto">
          <a:xfrm>
            <a:off x="3529190" y="2735263"/>
            <a:ext cx="86077" cy="25400"/>
          </a:xfrm>
          <a:custGeom>
            <a:avLst/>
            <a:gdLst>
              <a:gd name="T0" fmla="*/ 0 w 61"/>
              <a:gd name="T1" fmla="*/ 0 h 16"/>
              <a:gd name="T2" fmla="*/ 60 w 61"/>
              <a:gd name="T3" fmla="*/ 15 h 16"/>
              <a:gd name="T4" fmla="*/ 0 w 61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16">
                <a:moveTo>
                  <a:pt x="0" y="0"/>
                </a:moveTo>
                <a:lnTo>
                  <a:pt x="60" y="1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64" name="Freeform 132"/>
          <p:cNvSpPr>
            <a:spLocks/>
          </p:cNvSpPr>
          <p:nvPr/>
        </p:nvSpPr>
        <p:spPr bwMode="auto">
          <a:xfrm>
            <a:off x="3613857" y="2735263"/>
            <a:ext cx="31044" cy="25400"/>
          </a:xfrm>
          <a:custGeom>
            <a:avLst/>
            <a:gdLst>
              <a:gd name="T0" fmla="*/ 0 w 22"/>
              <a:gd name="T1" fmla="*/ 15 h 16"/>
              <a:gd name="T2" fmla="*/ 21 w 22"/>
              <a:gd name="T3" fmla="*/ 0 h 16"/>
              <a:gd name="T4" fmla="*/ 0 w 22"/>
              <a:gd name="T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6">
                <a:moveTo>
                  <a:pt x="0" y="15"/>
                </a:moveTo>
                <a:lnTo>
                  <a:pt x="21" y="0"/>
                </a:lnTo>
                <a:lnTo>
                  <a:pt x="0" y="1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65" name="Freeform 133"/>
          <p:cNvSpPr>
            <a:spLocks/>
          </p:cNvSpPr>
          <p:nvPr/>
        </p:nvSpPr>
        <p:spPr bwMode="auto">
          <a:xfrm>
            <a:off x="3643489" y="2735263"/>
            <a:ext cx="166511" cy="38100"/>
          </a:xfrm>
          <a:custGeom>
            <a:avLst/>
            <a:gdLst>
              <a:gd name="T0" fmla="*/ 0 w 118"/>
              <a:gd name="T1" fmla="*/ 0 h 24"/>
              <a:gd name="T2" fmla="*/ 117 w 118"/>
              <a:gd name="T3" fmla="*/ 23 h 24"/>
              <a:gd name="T4" fmla="*/ 0 w 118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8" h="24">
                <a:moveTo>
                  <a:pt x="0" y="0"/>
                </a:moveTo>
                <a:lnTo>
                  <a:pt x="117" y="23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66" name="Freeform 134"/>
          <p:cNvSpPr>
            <a:spLocks/>
          </p:cNvSpPr>
          <p:nvPr/>
        </p:nvSpPr>
        <p:spPr bwMode="auto">
          <a:xfrm>
            <a:off x="3798711" y="2735263"/>
            <a:ext cx="11289" cy="38100"/>
          </a:xfrm>
          <a:custGeom>
            <a:avLst/>
            <a:gdLst>
              <a:gd name="T0" fmla="*/ 7 w 8"/>
              <a:gd name="T1" fmla="*/ 23 h 24"/>
              <a:gd name="T2" fmla="*/ 0 w 8"/>
              <a:gd name="T3" fmla="*/ 0 h 24"/>
              <a:gd name="T4" fmla="*/ 7 w 8"/>
              <a:gd name="T5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24">
                <a:moveTo>
                  <a:pt x="7" y="23"/>
                </a:moveTo>
                <a:lnTo>
                  <a:pt x="0" y="0"/>
                </a:lnTo>
                <a:lnTo>
                  <a:pt x="7" y="23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67" name="Freeform 135"/>
          <p:cNvSpPr>
            <a:spLocks/>
          </p:cNvSpPr>
          <p:nvPr/>
        </p:nvSpPr>
        <p:spPr bwMode="auto">
          <a:xfrm>
            <a:off x="3798712" y="2701926"/>
            <a:ext cx="43745" cy="34925"/>
          </a:xfrm>
          <a:custGeom>
            <a:avLst/>
            <a:gdLst>
              <a:gd name="T0" fmla="*/ 0 w 30"/>
              <a:gd name="T1" fmla="*/ 21 h 22"/>
              <a:gd name="T2" fmla="*/ 29 w 30"/>
              <a:gd name="T3" fmla="*/ 0 h 22"/>
              <a:gd name="T4" fmla="*/ 0 w 30"/>
              <a:gd name="T5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22">
                <a:moveTo>
                  <a:pt x="0" y="21"/>
                </a:moveTo>
                <a:lnTo>
                  <a:pt x="29" y="0"/>
                </a:lnTo>
                <a:lnTo>
                  <a:pt x="0" y="21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68" name="Freeform 136"/>
          <p:cNvSpPr>
            <a:spLocks/>
          </p:cNvSpPr>
          <p:nvPr/>
        </p:nvSpPr>
        <p:spPr bwMode="auto">
          <a:xfrm>
            <a:off x="3839634" y="2701925"/>
            <a:ext cx="22578" cy="71438"/>
          </a:xfrm>
          <a:custGeom>
            <a:avLst/>
            <a:gdLst>
              <a:gd name="T0" fmla="*/ 0 w 16"/>
              <a:gd name="T1" fmla="*/ 0 h 45"/>
              <a:gd name="T2" fmla="*/ 15 w 16"/>
              <a:gd name="T3" fmla="*/ 44 h 45"/>
              <a:gd name="T4" fmla="*/ 0 w 16"/>
              <a:gd name="T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45">
                <a:moveTo>
                  <a:pt x="0" y="0"/>
                </a:moveTo>
                <a:lnTo>
                  <a:pt x="15" y="44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69" name="Freeform 137"/>
          <p:cNvSpPr>
            <a:spLocks/>
          </p:cNvSpPr>
          <p:nvPr/>
        </p:nvSpPr>
        <p:spPr bwMode="auto">
          <a:xfrm>
            <a:off x="3860800" y="2771776"/>
            <a:ext cx="32456" cy="34925"/>
          </a:xfrm>
          <a:custGeom>
            <a:avLst/>
            <a:gdLst>
              <a:gd name="T0" fmla="*/ 0 w 22"/>
              <a:gd name="T1" fmla="*/ 0 h 22"/>
              <a:gd name="T2" fmla="*/ 21 w 22"/>
              <a:gd name="T3" fmla="*/ 21 h 22"/>
              <a:gd name="T4" fmla="*/ 0 w 22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22">
                <a:moveTo>
                  <a:pt x="0" y="0"/>
                </a:moveTo>
                <a:lnTo>
                  <a:pt x="21" y="21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70" name="Freeform 138"/>
          <p:cNvSpPr>
            <a:spLocks/>
          </p:cNvSpPr>
          <p:nvPr/>
        </p:nvSpPr>
        <p:spPr bwMode="auto">
          <a:xfrm>
            <a:off x="3766256" y="2805113"/>
            <a:ext cx="127000" cy="792162"/>
          </a:xfrm>
          <a:custGeom>
            <a:avLst/>
            <a:gdLst>
              <a:gd name="T0" fmla="*/ 88 w 89"/>
              <a:gd name="T1" fmla="*/ 0 h 499"/>
              <a:gd name="T2" fmla="*/ 0 w 89"/>
              <a:gd name="T3" fmla="*/ 498 h 499"/>
              <a:gd name="T4" fmla="*/ 88 w 89"/>
              <a:gd name="T5" fmla="*/ 0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" h="499">
                <a:moveTo>
                  <a:pt x="88" y="0"/>
                </a:moveTo>
                <a:lnTo>
                  <a:pt x="0" y="498"/>
                </a:lnTo>
                <a:lnTo>
                  <a:pt x="88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71" name="Freeform 139"/>
          <p:cNvSpPr>
            <a:spLocks/>
          </p:cNvSpPr>
          <p:nvPr/>
        </p:nvSpPr>
        <p:spPr bwMode="auto">
          <a:xfrm>
            <a:off x="2784123" y="5059364"/>
            <a:ext cx="43744" cy="257175"/>
          </a:xfrm>
          <a:custGeom>
            <a:avLst/>
            <a:gdLst>
              <a:gd name="T0" fmla="*/ 30 w 31"/>
              <a:gd name="T1" fmla="*/ 0 h 162"/>
              <a:gd name="T2" fmla="*/ 0 w 31"/>
              <a:gd name="T3" fmla="*/ 161 h 162"/>
              <a:gd name="T4" fmla="*/ 30 w 31"/>
              <a:gd name="T5" fmla="*/ 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" h="162">
                <a:moveTo>
                  <a:pt x="30" y="0"/>
                </a:moveTo>
                <a:lnTo>
                  <a:pt x="0" y="161"/>
                </a:lnTo>
                <a:lnTo>
                  <a:pt x="3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72" name="Freeform 140"/>
          <p:cNvSpPr>
            <a:spLocks/>
          </p:cNvSpPr>
          <p:nvPr/>
        </p:nvSpPr>
        <p:spPr bwMode="auto">
          <a:xfrm>
            <a:off x="2743201" y="5314950"/>
            <a:ext cx="42333" cy="46038"/>
          </a:xfrm>
          <a:custGeom>
            <a:avLst/>
            <a:gdLst>
              <a:gd name="T0" fmla="*/ 29 w 30"/>
              <a:gd name="T1" fmla="*/ 0 h 29"/>
              <a:gd name="T2" fmla="*/ 0 w 30"/>
              <a:gd name="T3" fmla="*/ 28 h 29"/>
              <a:gd name="T4" fmla="*/ 29 w 3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29">
                <a:moveTo>
                  <a:pt x="29" y="0"/>
                </a:moveTo>
                <a:lnTo>
                  <a:pt x="0" y="28"/>
                </a:lnTo>
                <a:lnTo>
                  <a:pt x="29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73" name="Freeform 141"/>
          <p:cNvSpPr>
            <a:spLocks/>
          </p:cNvSpPr>
          <p:nvPr/>
        </p:nvSpPr>
        <p:spPr bwMode="auto">
          <a:xfrm>
            <a:off x="2702279" y="5314950"/>
            <a:ext cx="42333" cy="46038"/>
          </a:xfrm>
          <a:custGeom>
            <a:avLst/>
            <a:gdLst>
              <a:gd name="T0" fmla="*/ 29 w 30"/>
              <a:gd name="T1" fmla="*/ 28 h 29"/>
              <a:gd name="T2" fmla="*/ 0 w 30"/>
              <a:gd name="T3" fmla="*/ 0 h 29"/>
              <a:gd name="T4" fmla="*/ 29 w 30"/>
              <a:gd name="T5" fmla="*/ 28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29">
                <a:moveTo>
                  <a:pt x="29" y="28"/>
                </a:moveTo>
                <a:lnTo>
                  <a:pt x="0" y="0"/>
                </a:lnTo>
                <a:lnTo>
                  <a:pt x="29" y="28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74" name="Freeform 142"/>
          <p:cNvSpPr>
            <a:spLocks/>
          </p:cNvSpPr>
          <p:nvPr/>
        </p:nvSpPr>
        <p:spPr bwMode="auto">
          <a:xfrm>
            <a:off x="2610556" y="5314950"/>
            <a:ext cx="93133" cy="1588"/>
          </a:xfrm>
          <a:custGeom>
            <a:avLst/>
            <a:gdLst>
              <a:gd name="T0" fmla="*/ 65 w 66"/>
              <a:gd name="T1" fmla="*/ 0 h 1"/>
              <a:gd name="T2" fmla="*/ 0 w 66"/>
              <a:gd name="T3" fmla="*/ 0 h 1"/>
              <a:gd name="T4" fmla="*/ 65 w 6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" h="1">
                <a:moveTo>
                  <a:pt x="65" y="0"/>
                </a:moveTo>
                <a:lnTo>
                  <a:pt x="0" y="0"/>
                </a:lnTo>
                <a:lnTo>
                  <a:pt x="65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75" name="Freeform 143"/>
          <p:cNvSpPr>
            <a:spLocks/>
          </p:cNvSpPr>
          <p:nvPr/>
        </p:nvSpPr>
        <p:spPr bwMode="auto">
          <a:xfrm>
            <a:off x="2610555" y="5314950"/>
            <a:ext cx="1412" cy="46038"/>
          </a:xfrm>
          <a:custGeom>
            <a:avLst/>
            <a:gdLst>
              <a:gd name="T0" fmla="*/ 0 w 1"/>
              <a:gd name="T1" fmla="*/ 0 h 29"/>
              <a:gd name="T2" fmla="*/ 0 w 1"/>
              <a:gd name="T3" fmla="*/ 28 h 29"/>
              <a:gd name="T4" fmla="*/ 0 w 1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9">
                <a:moveTo>
                  <a:pt x="0" y="0"/>
                </a:moveTo>
                <a:lnTo>
                  <a:pt x="0" y="28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76" name="Freeform 144"/>
          <p:cNvSpPr>
            <a:spLocks/>
          </p:cNvSpPr>
          <p:nvPr/>
        </p:nvSpPr>
        <p:spPr bwMode="auto">
          <a:xfrm>
            <a:off x="2610555" y="5359400"/>
            <a:ext cx="1412" cy="107950"/>
          </a:xfrm>
          <a:custGeom>
            <a:avLst/>
            <a:gdLst>
              <a:gd name="T0" fmla="*/ 0 w 1"/>
              <a:gd name="T1" fmla="*/ 0 h 68"/>
              <a:gd name="T2" fmla="*/ 0 w 1"/>
              <a:gd name="T3" fmla="*/ 67 h 68"/>
              <a:gd name="T4" fmla="*/ 0 w 1"/>
              <a:gd name="T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68">
                <a:moveTo>
                  <a:pt x="0" y="0"/>
                </a:moveTo>
                <a:lnTo>
                  <a:pt x="0" y="67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77" name="Freeform 145"/>
          <p:cNvSpPr>
            <a:spLocks/>
          </p:cNvSpPr>
          <p:nvPr/>
        </p:nvSpPr>
        <p:spPr bwMode="auto">
          <a:xfrm>
            <a:off x="2597856" y="5465764"/>
            <a:ext cx="14111" cy="141287"/>
          </a:xfrm>
          <a:custGeom>
            <a:avLst/>
            <a:gdLst>
              <a:gd name="T0" fmla="*/ 9 w 10"/>
              <a:gd name="T1" fmla="*/ 0 h 89"/>
              <a:gd name="T2" fmla="*/ 0 w 10"/>
              <a:gd name="T3" fmla="*/ 88 h 89"/>
              <a:gd name="T4" fmla="*/ 9 w 10"/>
              <a:gd name="T5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89">
                <a:moveTo>
                  <a:pt x="9" y="0"/>
                </a:moveTo>
                <a:lnTo>
                  <a:pt x="0" y="88"/>
                </a:lnTo>
                <a:lnTo>
                  <a:pt x="9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78" name="Freeform 146"/>
          <p:cNvSpPr>
            <a:spLocks/>
          </p:cNvSpPr>
          <p:nvPr/>
        </p:nvSpPr>
        <p:spPr bwMode="auto">
          <a:xfrm>
            <a:off x="2597856" y="5605463"/>
            <a:ext cx="1411" cy="25400"/>
          </a:xfrm>
          <a:custGeom>
            <a:avLst/>
            <a:gdLst>
              <a:gd name="T0" fmla="*/ 0 w 1"/>
              <a:gd name="T1" fmla="*/ 0 h 16"/>
              <a:gd name="T2" fmla="*/ 0 w 1"/>
              <a:gd name="T3" fmla="*/ 15 h 16"/>
              <a:gd name="T4" fmla="*/ 0 w 1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6">
                <a:moveTo>
                  <a:pt x="0" y="0"/>
                </a:moveTo>
                <a:lnTo>
                  <a:pt x="0" y="1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79" name="Freeform 147"/>
          <p:cNvSpPr>
            <a:spLocks/>
          </p:cNvSpPr>
          <p:nvPr/>
        </p:nvSpPr>
        <p:spPr bwMode="auto">
          <a:xfrm>
            <a:off x="2566812" y="5629276"/>
            <a:ext cx="32455" cy="34925"/>
          </a:xfrm>
          <a:custGeom>
            <a:avLst/>
            <a:gdLst>
              <a:gd name="T0" fmla="*/ 22 w 23"/>
              <a:gd name="T1" fmla="*/ 0 h 22"/>
              <a:gd name="T2" fmla="*/ 0 w 23"/>
              <a:gd name="T3" fmla="*/ 21 h 22"/>
              <a:gd name="T4" fmla="*/ 22 w 23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22">
                <a:moveTo>
                  <a:pt x="22" y="0"/>
                </a:moveTo>
                <a:lnTo>
                  <a:pt x="0" y="21"/>
                </a:lnTo>
                <a:lnTo>
                  <a:pt x="22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80" name="Freeform 148"/>
          <p:cNvSpPr>
            <a:spLocks/>
          </p:cNvSpPr>
          <p:nvPr/>
        </p:nvSpPr>
        <p:spPr bwMode="auto">
          <a:xfrm>
            <a:off x="2381955" y="5359400"/>
            <a:ext cx="186267" cy="304800"/>
          </a:xfrm>
          <a:custGeom>
            <a:avLst/>
            <a:gdLst>
              <a:gd name="T0" fmla="*/ 131 w 132"/>
              <a:gd name="T1" fmla="*/ 191 h 192"/>
              <a:gd name="T2" fmla="*/ 0 w 132"/>
              <a:gd name="T3" fmla="*/ 0 h 192"/>
              <a:gd name="T4" fmla="*/ 131 w 132"/>
              <a:gd name="T5" fmla="*/ 191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2" h="192">
                <a:moveTo>
                  <a:pt x="131" y="191"/>
                </a:moveTo>
                <a:lnTo>
                  <a:pt x="0" y="0"/>
                </a:lnTo>
                <a:lnTo>
                  <a:pt x="131" y="191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81" name="Freeform 149"/>
          <p:cNvSpPr>
            <a:spLocks/>
          </p:cNvSpPr>
          <p:nvPr/>
        </p:nvSpPr>
        <p:spPr bwMode="auto">
          <a:xfrm>
            <a:off x="1607257" y="4094164"/>
            <a:ext cx="776111" cy="1266825"/>
          </a:xfrm>
          <a:custGeom>
            <a:avLst/>
            <a:gdLst>
              <a:gd name="T0" fmla="*/ 549 w 550"/>
              <a:gd name="T1" fmla="*/ 797 h 798"/>
              <a:gd name="T2" fmla="*/ 0 w 550"/>
              <a:gd name="T3" fmla="*/ 0 h 798"/>
              <a:gd name="T4" fmla="*/ 549 w 550"/>
              <a:gd name="T5" fmla="*/ 797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0" h="798">
                <a:moveTo>
                  <a:pt x="549" y="797"/>
                </a:moveTo>
                <a:lnTo>
                  <a:pt x="0" y="0"/>
                </a:lnTo>
                <a:lnTo>
                  <a:pt x="549" y="79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82" name="Freeform 150"/>
          <p:cNvSpPr>
            <a:spLocks/>
          </p:cNvSpPr>
          <p:nvPr/>
        </p:nvSpPr>
        <p:spPr bwMode="auto">
          <a:xfrm>
            <a:off x="1607256" y="3154364"/>
            <a:ext cx="228600" cy="941387"/>
          </a:xfrm>
          <a:custGeom>
            <a:avLst/>
            <a:gdLst>
              <a:gd name="T0" fmla="*/ 0 w 161"/>
              <a:gd name="T1" fmla="*/ 592 h 593"/>
              <a:gd name="T2" fmla="*/ 160 w 161"/>
              <a:gd name="T3" fmla="*/ 0 h 593"/>
              <a:gd name="T4" fmla="*/ 0 w 161"/>
              <a:gd name="T5" fmla="*/ 592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1" h="593">
                <a:moveTo>
                  <a:pt x="0" y="592"/>
                </a:moveTo>
                <a:lnTo>
                  <a:pt x="160" y="0"/>
                </a:lnTo>
                <a:lnTo>
                  <a:pt x="0" y="59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83" name="Freeform 151"/>
          <p:cNvSpPr>
            <a:spLocks/>
          </p:cNvSpPr>
          <p:nvPr/>
        </p:nvSpPr>
        <p:spPr bwMode="auto">
          <a:xfrm>
            <a:off x="1833034" y="3154364"/>
            <a:ext cx="642055" cy="174625"/>
          </a:xfrm>
          <a:custGeom>
            <a:avLst/>
            <a:gdLst>
              <a:gd name="T0" fmla="*/ 0 w 455"/>
              <a:gd name="T1" fmla="*/ 0 h 110"/>
              <a:gd name="T2" fmla="*/ 454 w 455"/>
              <a:gd name="T3" fmla="*/ 109 h 110"/>
              <a:gd name="T4" fmla="*/ 0 w 455"/>
              <a:gd name="T5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5" h="110">
                <a:moveTo>
                  <a:pt x="0" y="0"/>
                </a:moveTo>
                <a:lnTo>
                  <a:pt x="454" y="109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84" name="Freeform 152"/>
          <p:cNvSpPr>
            <a:spLocks/>
          </p:cNvSpPr>
          <p:nvPr/>
        </p:nvSpPr>
        <p:spPr bwMode="auto">
          <a:xfrm>
            <a:off x="2473678" y="3327401"/>
            <a:ext cx="653344" cy="142875"/>
          </a:xfrm>
          <a:custGeom>
            <a:avLst/>
            <a:gdLst>
              <a:gd name="T0" fmla="*/ 0 w 463"/>
              <a:gd name="T1" fmla="*/ 0 h 90"/>
              <a:gd name="T2" fmla="*/ 462 w 463"/>
              <a:gd name="T3" fmla="*/ 89 h 90"/>
              <a:gd name="T4" fmla="*/ 0 w 463"/>
              <a:gd name="T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3" h="90">
                <a:moveTo>
                  <a:pt x="0" y="0"/>
                </a:moveTo>
                <a:lnTo>
                  <a:pt x="462" y="89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85" name="Freeform 153"/>
          <p:cNvSpPr>
            <a:spLocks/>
          </p:cNvSpPr>
          <p:nvPr/>
        </p:nvSpPr>
        <p:spPr bwMode="auto">
          <a:xfrm>
            <a:off x="2867378" y="3468689"/>
            <a:ext cx="259644" cy="1406525"/>
          </a:xfrm>
          <a:custGeom>
            <a:avLst/>
            <a:gdLst>
              <a:gd name="T0" fmla="*/ 183 w 184"/>
              <a:gd name="T1" fmla="*/ 0 h 886"/>
              <a:gd name="T2" fmla="*/ 0 w 184"/>
              <a:gd name="T3" fmla="*/ 885 h 886"/>
              <a:gd name="T4" fmla="*/ 183 w 184"/>
              <a:gd name="T5" fmla="*/ 0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886">
                <a:moveTo>
                  <a:pt x="183" y="0"/>
                </a:moveTo>
                <a:lnTo>
                  <a:pt x="0" y="885"/>
                </a:lnTo>
                <a:lnTo>
                  <a:pt x="183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86" name="Freeform 154"/>
          <p:cNvSpPr>
            <a:spLocks/>
          </p:cNvSpPr>
          <p:nvPr/>
        </p:nvSpPr>
        <p:spPr bwMode="auto">
          <a:xfrm>
            <a:off x="2826457" y="4873626"/>
            <a:ext cx="42333" cy="187325"/>
          </a:xfrm>
          <a:custGeom>
            <a:avLst/>
            <a:gdLst>
              <a:gd name="T0" fmla="*/ 29 w 30"/>
              <a:gd name="T1" fmla="*/ 0 h 118"/>
              <a:gd name="T2" fmla="*/ 0 w 30"/>
              <a:gd name="T3" fmla="*/ 117 h 118"/>
              <a:gd name="T4" fmla="*/ 29 w 30"/>
              <a:gd name="T5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118">
                <a:moveTo>
                  <a:pt x="29" y="0"/>
                </a:moveTo>
                <a:lnTo>
                  <a:pt x="0" y="117"/>
                </a:lnTo>
                <a:lnTo>
                  <a:pt x="29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87" name="Freeform 155"/>
          <p:cNvSpPr>
            <a:spLocks/>
          </p:cNvSpPr>
          <p:nvPr/>
        </p:nvSpPr>
        <p:spPr bwMode="auto">
          <a:xfrm>
            <a:off x="1833034" y="3154364"/>
            <a:ext cx="642055" cy="174625"/>
          </a:xfrm>
          <a:custGeom>
            <a:avLst/>
            <a:gdLst>
              <a:gd name="T0" fmla="*/ 454 w 455"/>
              <a:gd name="T1" fmla="*/ 109 h 110"/>
              <a:gd name="T2" fmla="*/ 0 w 455"/>
              <a:gd name="T3" fmla="*/ 0 h 110"/>
              <a:gd name="T4" fmla="*/ 454 w 455"/>
              <a:gd name="T5" fmla="*/ 109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5" h="110">
                <a:moveTo>
                  <a:pt x="454" y="109"/>
                </a:moveTo>
                <a:lnTo>
                  <a:pt x="0" y="0"/>
                </a:lnTo>
                <a:lnTo>
                  <a:pt x="454" y="109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88" name="Freeform 156"/>
          <p:cNvSpPr>
            <a:spLocks/>
          </p:cNvSpPr>
          <p:nvPr/>
        </p:nvSpPr>
        <p:spPr bwMode="auto">
          <a:xfrm>
            <a:off x="944034" y="2874964"/>
            <a:ext cx="891822" cy="280987"/>
          </a:xfrm>
          <a:custGeom>
            <a:avLst/>
            <a:gdLst>
              <a:gd name="T0" fmla="*/ 630 w 631"/>
              <a:gd name="T1" fmla="*/ 176 h 177"/>
              <a:gd name="T2" fmla="*/ 0 w 631"/>
              <a:gd name="T3" fmla="*/ 0 h 177"/>
              <a:gd name="T4" fmla="*/ 630 w 631"/>
              <a:gd name="T5" fmla="*/ 17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1" h="177">
                <a:moveTo>
                  <a:pt x="630" y="176"/>
                </a:moveTo>
                <a:lnTo>
                  <a:pt x="0" y="0"/>
                </a:lnTo>
                <a:lnTo>
                  <a:pt x="630" y="176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89" name="Freeform 157"/>
          <p:cNvSpPr>
            <a:spLocks/>
          </p:cNvSpPr>
          <p:nvPr/>
        </p:nvSpPr>
        <p:spPr bwMode="auto">
          <a:xfrm>
            <a:off x="934156" y="2841626"/>
            <a:ext cx="12700" cy="34925"/>
          </a:xfrm>
          <a:custGeom>
            <a:avLst/>
            <a:gdLst>
              <a:gd name="T0" fmla="*/ 7 w 8"/>
              <a:gd name="T1" fmla="*/ 21 h 22"/>
              <a:gd name="T2" fmla="*/ 0 w 8"/>
              <a:gd name="T3" fmla="*/ 0 h 22"/>
              <a:gd name="T4" fmla="*/ 7 w 8"/>
              <a:gd name="T5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22">
                <a:moveTo>
                  <a:pt x="7" y="21"/>
                </a:moveTo>
                <a:lnTo>
                  <a:pt x="0" y="0"/>
                </a:lnTo>
                <a:lnTo>
                  <a:pt x="7" y="21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90" name="Freeform 158"/>
          <p:cNvSpPr>
            <a:spLocks/>
          </p:cNvSpPr>
          <p:nvPr/>
        </p:nvSpPr>
        <p:spPr bwMode="auto">
          <a:xfrm>
            <a:off x="934156" y="2665413"/>
            <a:ext cx="32456" cy="177800"/>
          </a:xfrm>
          <a:custGeom>
            <a:avLst/>
            <a:gdLst>
              <a:gd name="T0" fmla="*/ 0 w 23"/>
              <a:gd name="T1" fmla="*/ 111 h 112"/>
              <a:gd name="T2" fmla="*/ 22 w 23"/>
              <a:gd name="T3" fmla="*/ 0 h 112"/>
              <a:gd name="T4" fmla="*/ 0 w 23"/>
              <a:gd name="T5" fmla="*/ 111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112">
                <a:moveTo>
                  <a:pt x="0" y="111"/>
                </a:moveTo>
                <a:lnTo>
                  <a:pt x="22" y="0"/>
                </a:lnTo>
                <a:lnTo>
                  <a:pt x="0" y="111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91" name="Freeform 159"/>
          <p:cNvSpPr>
            <a:spLocks/>
          </p:cNvSpPr>
          <p:nvPr/>
        </p:nvSpPr>
        <p:spPr bwMode="auto">
          <a:xfrm>
            <a:off x="944034" y="2595564"/>
            <a:ext cx="22578" cy="71437"/>
          </a:xfrm>
          <a:custGeom>
            <a:avLst/>
            <a:gdLst>
              <a:gd name="T0" fmla="*/ 15 w 16"/>
              <a:gd name="T1" fmla="*/ 44 h 45"/>
              <a:gd name="T2" fmla="*/ 0 w 16"/>
              <a:gd name="T3" fmla="*/ 0 h 45"/>
              <a:gd name="T4" fmla="*/ 15 w 16"/>
              <a:gd name="T5" fmla="*/ 4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45">
                <a:moveTo>
                  <a:pt x="15" y="44"/>
                </a:moveTo>
                <a:lnTo>
                  <a:pt x="0" y="0"/>
                </a:lnTo>
                <a:lnTo>
                  <a:pt x="15" y="44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92" name="Freeform 160"/>
          <p:cNvSpPr>
            <a:spLocks/>
          </p:cNvSpPr>
          <p:nvPr/>
        </p:nvSpPr>
        <p:spPr bwMode="auto">
          <a:xfrm>
            <a:off x="944034" y="2306638"/>
            <a:ext cx="176388" cy="290512"/>
          </a:xfrm>
          <a:custGeom>
            <a:avLst/>
            <a:gdLst>
              <a:gd name="T0" fmla="*/ 0 w 125"/>
              <a:gd name="T1" fmla="*/ 182 h 183"/>
              <a:gd name="T2" fmla="*/ 124 w 125"/>
              <a:gd name="T3" fmla="*/ 0 h 183"/>
              <a:gd name="T4" fmla="*/ 0 w 125"/>
              <a:gd name="T5" fmla="*/ 182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" h="183">
                <a:moveTo>
                  <a:pt x="0" y="182"/>
                </a:moveTo>
                <a:lnTo>
                  <a:pt x="124" y="0"/>
                </a:lnTo>
                <a:lnTo>
                  <a:pt x="0" y="18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93" name="Freeform 161"/>
          <p:cNvSpPr>
            <a:spLocks/>
          </p:cNvSpPr>
          <p:nvPr/>
        </p:nvSpPr>
        <p:spPr bwMode="auto">
          <a:xfrm>
            <a:off x="1119012" y="1771651"/>
            <a:ext cx="210255" cy="536575"/>
          </a:xfrm>
          <a:custGeom>
            <a:avLst/>
            <a:gdLst>
              <a:gd name="T0" fmla="*/ 0 w 149"/>
              <a:gd name="T1" fmla="*/ 337 h 338"/>
              <a:gd name="T2" fmla="*/ 148 w 149"/>
              <a:gd name="T3" fmla="*/ 0 h 338"/>
              <a:gd name="T4" fmla="*/ 0 w 149"/>
              <a:gd name="T5" fmla="*/ 337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9" h="338">
                <a:moveTo>
                  <a:pt x="0" y="337"/>
                </a:moveTo>
                <a:lnTo>
                  <a:pt x="148" y="0"/>
                </a:lnTo>
                <a:lnTo>
                  <a:pt x="0" y="33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94" name="Freeform 162"/>
          <p:cNvSpPr>
            <a:spLocks/>
          </p:cNvSpPr>
          <p:nvPr/>
        </p:nvSpPr>
        <p:spPr bwMode="auto">
          <a:xfrm>
            <a:off x="1327856" y="1585914"/>
            <a:ext cx="40922" cy="187325"/>
          </a:xfrm>
          <a:custGeom>
            <a:avLst/>
            <a:gdLst>
              <a:gd name="T0" fmla="*/ 0 w 29"/>
              <a:gd name="T1" fmla="*/ 117 h 118"/>
              <a:gd name="T2" fmla="*/ 28 w 29"/>
              <a:gd name="T3" fmla="*/ 0 h 118"/>
              <a:gd name="T4" fmla="*/ 0 w 29"/>
              <a:gd name="T5" fmla="*/ 117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118">
                <a:moveTo>
                  <a:pt x="0" y="117"/>
                </a:moveTo>
                <a:lnTo>
                  <a:pt x="28" y="0"/>
                </a:lnTo>
                <a:lnTo>
                  <a:pt x="0" y="11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95" name="Freeform 163"/>
          <p:cNvSpPr>
            <a:spLocks/>
          </p:cNvSpPr>
          <p:nvPr/>
        </p:nvSpPr>
        <p:spPr bwMode="auto">
          <a:xfrm>
            <a:off x="1367367" y="1585913"/>
            <a:ext cx="12700" cy="38100"/>
          </a:xfrm>
          <a:custGeom>
            <a:avLst/>
            <a:gdLst>
              <a:gd name="T0" fmla="*/ 0 w 9"/>
              <a:gd name="T1" fmla="*/ 0 h 24"/>
              <a:gd name="T2" fmla="*/ 8 w 9"/>
              <a:gd name="T3" fmla="*/ 23 h 24"/>
              <a:gd name="T4" fmla="*/ 0 w 9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24">
                <a:moveTo>
                  <a:pt x="0" y="0"/>
                </a:moveTo>
                <a:lnTo>
                  <a:pt x="8" y="23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96" name="Freeform 164"/>
          <p:cNvSpPr>
            <a:spLocks/>
          </p:cNvSpPr>
          <p:nvPr/>
        </p:nvSpPr>
        <p:spPr bwMode="auto">
          <a:xfrm>
            <a:off x="1378657" y="1598613"/>
            <a:ext cx="64911" cy="25400"/>
          </a:xfrm>
          <a:custGeom>
            <a:avLst/>
            <a:gdLst>
              <a:gd name="T0" fmla="*/ 0 w 46"/>
              <a:gd name="T1" fmla="*/ 15 h 16"/>
              <a:gd name="T2" fmla="*/ 45 w 46"/>
              <a:gd name="T3" fmla="*/ 0 h 16"/>
              <a:gd name="T4" fmla="*/ 0 w 46"/>
              <a:gd name="T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16">
                <a:moveTo>
                  <a:pt x="0" y="15"/>
                </a:moveTo>
                <a:lnTo>
                  <a:pt x="45" y="0"/>
                </a:lnTo>
                <a:lnTo>
                  <a:pt x="0" y="1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97" name="Freeform 165"/>
          <p:cNvSpPr>
            <a:spLocks/>
          </p:cNvSpPr>
          <p:nvPr/>
        </p:nvSpPr>
        <p:spPr bwMode="auto">
          <a:xfrm>
            <a:off x="1442156" y="1598614"/>
            <a:ext cx="134056" cy="103187"/>
          </a:xfrm>
          <a:custGeom>
            <a:avLst/>
            <a:gdLst>
              <a:gd name="T0" fmla="*/ 0 w 95"/>
              <a:gd name="T1" fmla="*/ 0 h 65"/>
              <a:gd name="T2" fmla="*/ 94 w 95"/>
              <a:gd name="T3" fmla="*/ 64 h 65"/>
              <a:gd name="T4" fmla="*/ 0 w 95"/>
              <a:gd name="T5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" h="65">
                <a:moveTo>
                  <a:pt x="0" y="0"/>
                </a:moveTo>
                <a:lnTo>
                  <a:pt x="94" y="64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98" name="Freeform 166"/>
          <p:cNvSpPr>
            <a:spLocks/>
          </p:cNvSpPr>
          <p:nvPr/>
        </p:nvSpPr>
        <p:spPr bwMode="auto">
          <a:xfrm>
            <a:off x="1564923" y="1700213"/>
            <a:ext cx="11289" cy="155575"/>
          </a:xfrm>
          <a:custGeom>
            <a:avLst/>
            <a:gdLst>
              <a:gd name="T0" fmla="*/ 7 w 8"/>
              <a:gd name="T1" fmla="*/ 0 h 98"/>
              <a:gd name="T2" fmla="*/ 0 w 8"/>
              <a:gd name="T3" fmla="*/ 97 h 98"/>
              <a:gd name="T4" fmla="*/ 7 w 8"/>
              <a:gd name="T5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98">
                <a:moveTo>
                  <a:pt x="7" y="0"/>
                </a:moveTo>
                <a:lnTo>
                  <a:pt x="0" y="97"/>
                </a:lnTo>
                <a:lnTo>
                  <a:pt x="7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4999" name="Freeform 167"/>
          <p:cNvSpPr>
            <a:spLocks/>
          </p:cNvSpPr>
          <p:nvPr/>
        </p:nvSpPr>
        <p:spPr bwMode="auto">
          <a:xfrm>
            <a:off x="1564923" y="1854200"/>
            <a:ext cx="73378" cy="58738"/>
          </a:xfrm>
          <a:custGeom>
            <a:avLst/>
            <a:gdLst>
              <a:gd name="T0" fmla="*/ 0 w 52"/>
              <a:gd name="T1" fmla="*/ 0 h 37"/>
              <a:gd name="T2" fmla="*/ 51 w 52"/>
              <a:gd name="T3" fmla="*/ 36 h 37"/>
              <a:gd name="T4" fmla="*/ 0 w 52"/>
              <a:gd name="T5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37">
                <a:moveTo>
                  <a:pt x="0" y="0"/>
                </a:moveTo>
                <a:lnTo>
                  <a:pt x="51" y="36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00" name="Freeform 168"/>
          <p:cNvSpPr>
            <a:spLocks/>
          </p:cNvSpPr>
          <p:nvPr/>
        </p:nvSpPr>
        <p:spPr bwMode="auto">
          <a:xfrm>
            <a:off x="1636889" y="1887538"/>
            <a:ext cx="125589" cy="25400"/>
          </a:xfrm>
          <a:custGeom>
            <a:avLst/>
            <a:gdLst>
              <a:gd name="T0" fmla="*/ 0 w 89"/>
              <a:gd name="T1" fmla="*/ 15 h 16"/>
              <a:gd name="T2" fmla="*/ 88 w 89"/>
              <a:gd name="T3" fmla="*/ 0 h 16"/>
              <a:gd name="T4" fmla="*/ 0 w 89"/>
              <a:gd name="T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" h="16">
                <a:moveTo>
                  <a:pt x="0" y="15"/>
                </a:moveTo>
                <a:lnTo>
                  <a:pt x="88" y="0"/>
                </a:lnTo>
                <a:lnTo>
                  <a:pt x="0" y="1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01" name="Freeform 169"/>
          <p:cNvSpPr>
            <a:spLocks/>
          </p:cNvSpPr>
          <p:nvPr/>
        </p:nvSpPr>
        <p:spPr bwMode="auto">
          <a:xfrm>
            <a:off x="1761067" y="1887538"/>
            <a:ext cx="94545" cy="25400"/>
          </a:xfrm>
          <a:custGeom>
            <a:avLst/>
            <a:gdLst>
              <a:gd name="T0" fmla="*/ 0 w 67"/>
              <a:gd name="T1" fmla="*/ 0 h 16"/>
              <a:gd name="T2" fmla="*/ 66 w 67"/>
              <a:gd name="T3" fmla="*/ 15 h 16"/>
              <a:gd name="T4" fmla="*/ 0 w 67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" h="16">
                <a:moveTo>
                  <a:pt x="0" y="0"/>
                </a:moveTo>
                <a:lnTo>
                  <a:pt x="66" y="1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02" name="Freeform 170"/>
          <p:cNvSpPr>
            <a:spLocks/>
          </p:cNvSpPr>
          <p:nvPr/>
        </p:nvSpPr>
        <p:spPr bwMode="auto">
          <a:xfrm>
            <a:off x="1854201" y="1911351"/>
            <a:ext cx="21167" cy="47625"/>
          </a:xfrm>
          <a:custGeom>
            <a:avLst/>
            <a:gdLst>
              <a:gd name="T0" fmla="*/ 0 w 15"/>
              <a:gd name="T1" fmla="*/ 0 h 30"/>
              <a:gd name="T2" fmla="*/ 14 w 15"/>
              <a:gd name="T3" fmla="*/ 29 h 30"/>
              <a:gd name="T4" fmla="*/ 0 w 15"/>
              <a:gd name="T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30">
                <a:moveTo>
                  <a:pt x="0" y="0"/>
                </a:moveTo>
                <a:lnTo>
                  <a:pt x="14" y="29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03" name="Freeform 171"/>
          <p:cNvSpPr>
            <a:spLocks/>
          </p:cNvSpPr>
          <p:nvPr/>
        </p:nvSpPr>
        <p:spPr bwMode="auto">
          <a:xfrm>
            <a:off x="1873956" y="1946275"/>
            <a:ext cx="32456" cy="12700"/>
          </a:xfrm>
          <a:custGeom>
            <a:avLst/>
            <a:gdLst>
              <a:gd name="T0" fmla="*/ 0 w 23"/>
              <a:gd name="T1" fmla="*/ 7 h 8"/>
              <a:gd name="T2" fmla="*/ 22 w 23"/>
              <a:gd name="T3" fmla="*/ 0 h 8"/>
              <a:gd name="T4" fmla="*/ 0 w 23"/>
              <a:gd name="T5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8">
                <a:moveTo>
                  <a:pt x="0" y="7"/>
                </a:moveTo>
                <a:lnTo>
                  <a:pt x="22" y="0"/>
                </a:lnTo>
                <a:lnTo>
                  <a:pt x="0" y="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04" name="Freeform 172"/>
          <p:cNvSpPr>
            <a:spLocks/>
          </p:cNvSpPr>
          <p:nvPr/>
        </p:nvSpPr>
        <p:spPr bwMode="auto">
          <a:xfrm>
            <a:off x="1905000" y="1946275"/>
            <a:ext cx="95956" cy="1588"/>
          </a:xfrm>
          <a:custGeom>
            <a:avLst/>
            <a:gdLst>
              <a:gd name="T0" fmla="*/ 0 w 67"/>
              <a:gd name="T1" fmla="*/ 0 h 1"/>
              <a:gd name="T2" fmla="*/ 66 w 67"/>
              <a:gd name="T3" fmla="*/ 0 h 1"/>
              <a:gd name="T4" fmla="*/ 0 w 67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" h="1">
                <a:moveTo>
                  <a:pt x="0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05" name="Freeform 173"/>
          <p:cNvSpPr>
            <a:spLocks/>
          </p:cNvSpPr>
          <p:nvPr/>
        </p:nvSpPr>
        <p:spPr bwMode="auto">
          <a:xfrm>
            <a:off x="1998133" y="1946275"/>
            <a:ext cx="84667" cy="25400"/>
          </a:xfrm>
          <a:custGeom>
            <a:avLst/>
            <a:gdLst>
              <a:gd name="T0" fmla="*/ 0 w 60"/>
              <a:gd name="T1" fmla="*/ 0 h 16"/>
              <a:gd name="T2" fmla="*/ 59 w 60"/>
              <a:gd name="T3" fmla="*/ 15 h 16"/>
              <a:gd name="T4" fmla="*/ 0 w 60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0" h="16">
                <a:moveTo>
                  <a:pt x="0" y="0"/>
                </a:moveTo>
                <a:lnTo>
                  <a:pt x="59" y="1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06" name="Freeform 174"/>
          <p:cNvSpPr>
            <a:spLocks/>
          </p:cNvSpPr>
          <p:nvPr/>
        </p:nvSpPr>
        <p:spPr bwMode="auto">
          <a:xfrm>
            <a:off x="2081390" y="1957388"/>
            <a:ext cx="136877" cy="14287"/>
          </a:xfrm>
          <a:custGeom>
            <a:avLst/>
            <a:gdLst>
              <a:gd name="T0" fmla="*/ 0 w 97"/>
              <a:gd name="T1" fmla="*/ 8 h 9"/>
              <a:gd name="T2" fmla="*/ 96 w 97"/>
              <a:gd name="T3" fmla="*/ 0 h 9"/>
              <a:gd name="T4" fmla="*/ 0 w 97"/>
              <a:gd name="T5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" h="9">
                <a:moveTo>
                  <a:pt x="0" y="8"/>
                </a:moveTo>
                <a:lnTo>
                  <a:pt x="96" y="0"/>
                </a:lnTo>
                <a:lnTo>
                  <a:pt x="0" y="8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07" name="Freeform 175"/>
          <p:cNvSpPr>
            <a:spLocks/>
          </p:cNvSpPr>
          <p:nvPr/>
        </p:nvSpPr>
        <p:spPr bwMode="auto">
          <a:xfrm>
            <a:off x="2216856" y="1957388"/>
            <a:ext cx="134055" cy="14287"/>
          </a:xfrm>
          <a:custGeom>
            <a:avLst/>
            <a:gdLst>
              <a:gd name="T0" fmla="*/ 0 w 95"/>
              <a:gd name="T1" fmla="*/ 0 h 9"/>
              <a:gd name="T2" fmla="*/ 94 w 95"/>
              <a:gd name="T3" fmla="*/ 8 h 9"/>
              <a:gd name="T4" fmla="*/ 0 w 95"/>
              <a:gd name="T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" h="9">
                <a:moveTo>
                  <a:pt x="0" y="0"/>
                </a:moveTo>
                <a:lnTo>
                  <a:pt x="94" y="8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08" name="Freeform 176"/>
          <p:cNvSpPr>
            <a:spLocks/>
          </p:cNvSpPr>
          <p:nvPr/>
        </p:nvSpPr>
        <p:spPr bwMode="auto">
          <a:xfrm>
            <a:off x="2349501" y="1970088"/>
            <a:ext cx="414867" cy="104775"/>
          </a:xfrm>
          <a:custGeom>
            <a:avLst/>
            <a:gdLst>
              <a:gd name="T0" fmla="*/ 0 w 294"/>
              <a:gd name="T1" fmla="*/ 0 h 66"/>
              <a:gd name="T2" fmla="*/ 293 w 294"/>
              <a:gd name="T3" fmla="*/ 65 h 66"/>
              <a:gd name="T4" fmla="*/ 0 w 294"/>
              <a:gd name="T5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4" h="66">
                <a:moveTo>
                  <a:pt x="0" y="0"/>
                </a:moveTo>
                <a:lnTo>
                  <a:pt x="293" y="6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09" name="Freeform 177"/>
          <p:cNvSpPr>
            <a:spLocks/>
          </p:cNvSpPr>
          <p:nvPr/>
        </p:nvSpPr>
        <p:spPr bwMode="auto">
          <a:xfrm>
            <a:off x="2762955" y="2073275"/>
            <a:ext cx="73378" cy="141288"/>
          </a:xfrm>
          <a:custGeom>
            <a:avLst/>
            <a:gdLst>
              <a:gd name="T0" fmla="*/ 0 w 52"/>
              <a:gd name="T1" fmla="*/ 0 h 89"/>
              <a:gd name="T2" fmla="*/ 51 w 52"/>
              <a:gd name="T3" fmla="*/ 88 h 89"/>
              <a:gd name="T4" fmla="*/ 0 w 52"/>
              <a:gd name="T5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89">
                <a:moveTo>
                  <a:pt x="0" y="0"/>
                </a:moveTo>
                <a:lnTo>
                  <a:pt x="51" y="88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10" name="Freeform 178"/>
          <p:cNvSpPr>
            <a:spLocks/>
          </p:cNvSpPr>
          <p:nvPr/>
        </p:nvSpPr>
        <p:spPr bwMode="auto">
          <a:xfrm>
            <a:off x="2713567" y="2212975"/>
            <a:ext cx="122766" cy="211138"/>
          </a:xfrm>
          <a:custGeom>
            <a:avLst/>
            <a:gdLst>
              <a:gd name="T0" fmla="*/ 86 w 87"/>
              <a:gd name="T1" fmla="*/ 0 h 133"/>
              <a:gd name="T2" fmla="*/ 0 w 87"/>
              <a:gd name="T3" fmla="*/ 132 h 133"/>
              <a:gd name="T4" fmla="*/ 86 w 87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" h="133">
                <a:moveTo>
                  <a:pt x="86" y="0"/>
                </a:moveTo>
                <a:lnTo>
                  <a:pt x="0" y="132"/>
                </a:lnTo>
                <a:lnTo>
                  <a:pt x="86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11" name="Freeform 179"/>
          <p:cNvSpPr>
            <a:spLocks/>
          </p:cNvSpPr>
          <p:nvPr/>
        </p:nvSpPr>
        <p:spPr bwMode="auto">
          <a:xfrm>
            <a:off x="2681111" y="2422525"/>
            <a:ext cx="33867" cy="25400"/>
          </a:xfrm>
          <a:custGeom>
            <a:avLst/>
            <a:gdLst>
              <a:gd name="T0" fmla="*/ 23 w 24"/>
              <a:gd name="T1" fmla="*/ 0 h 16"/>
              <a:gd name="T2" fmla="*/ 0 w 24"/>
              <a:gd name="T3" fmla="*/ 15 h 16"/>
              <a:gd name="T4" fmla="*/ 23 w 24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16">
                <a:moveTo>
                  <a:pt x="23" y="0"/>
                </a:moveTo>
                <a:lnTo>
                  <a:pt x="0" y="15"/>
                </a:lnTo>
                <a:lnTo>
                  <a:pt x="23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12" name="Freeform 180"/>
          <p:cNvSpPr>
            <a:spLocks/>
          </p:cNvSpPr>
          <p:nvPr/>
        </p:nvSpPr>
        <p:spPr bwMode="auto">
          <a:xfrm>
            <a:off x="2610556" y="2446338"/>
            <a:ext cx="71967" cy="80962"/>
          </a:xfrm>
          <a:custGeom>
            <a:avLst/>
            <a:gdLst>
              <a:gd name="T0" fmla="*/ 50 w 51"/>
              <a:gd name="T1" fmla="*/ 0 h 51"/>
              <a:gd name="T2" fmla="*/ 0 w 51"/>
              <a:gd name="T3" fmla="*/ 50 h 51"/>
              <a:gd name="T4" fmla="*/ 50 w 51"/>
              <a:gd name="T5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1" h="51">
                <a:moveTo>
                  <a:pt x="50" y="0"/>
                </a:moveTo>
                <a:lnTo>
                  <a:pt x="0" y="50"/>
                </a:lnTo>
                <a:lnTo>
                  <a:pt x="5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13" name="Freeform 181"/>
          <p:cNvSpPr>
            <a:spLocks/>
          </p:cNvSpPr>
          <p:nvPr/>
        </p:nvSpPr>
        <p:spPr bwMode="auto">
          <a:xfrm>
            <a:off x="2597856" y="2525714"/>
            <a:ext cx="14111" cy="60325"/>
          </a:xfrm>
          <a:custGeom>
            <a:avLst/>
            <a:gdLst>
              <a:gd name="T0" fmla="*/ 9 w 10"/>
              <a:gd name="T1" fmla="*/ 0 h 38"/>
              <a:gd name="T2" fmla="*/ 0 w 10"/>
              <a:gd name="T3" fmla="*/ 37 h 38"/>
              <a:gd name="T4" fmla="*/ 9 w 10"/>
              <a:gd name="T5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38">
                <a:moveTo>
                  <a:pt x="9" y="0"/>
                </a:moveTo>
                <a:lnTo>
                  <a:pt x="0" y="37"/>
                </a:lnTo>
                <a:lnTo>
                  <a:pt x="9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14" name="Freeform 182"/>
          <p:cNvSpPr>
            <a:spLocks/>
          </p:cNvSpPr>
          <p:nvPr/>
        </p:nvSpPr>
        <p:spPr bwMode="auto">
          <a:xfrm>
            <a:off x="2597857" y="2584450"/>
            <a:ext cx="53622" cy="58738"/>
          </a:xfrm>
          <a:custGeom>
            <a:avLst/>
            <a:gdLst>
              <a:gd name="T0" fmla="*/ 0 w 38"/>
              <a:gd name="T1" fmla="*/ 0 h 37"/>
              <a:gd name="T2" fmla="*/ 37 w 38"/>
              <a:gd name="T3" fmla="*/ 36 h 37"/>
              <a:gd name="T4" fmla="*/ 0 w 38"/>
              <a:gd name="T5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7">
                <a:moveTo>
                  <a:pt x="0" y="0"/>
                </a:moveTo>
                <a:lnTo>
                  <a:pt x="37" y="36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15" name="Freeform 183"/>
          <p:cNvSpPr>
            <a:spLocks/>
          </p:cNvSpPr>
          <p:nvPr/>
        </p:nvSpPr>
        <p:spPr bwMode="auto">
          <a:xfrm>
            <a:off x="2610555" y="2641600"/>
            <a:ext cx="40923" cy="107950"/>
          </a:xfrm>
          <a:custGeom>
            <a:avLst/>
            <a:gdLst>
              <a:gd name="T0" fmla="*/ 28 w 29"/>
              <a:gd name="T1" fmla="*/ 0 h 68"/>
              <a:gd name="T2" fmla="*/ 0 w 29"/>
              <a:gd name="T3" fmla="*/ 67 h 68"/>
              <a:gd name="T4" fmla="*/ 28 w 29"/>
              <a:gd name="T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68">
                <a:moveTo>
                  <a:pt x="28" y="0"/>
                </a:moveTo>
                <a:lnTo>
                  <a:pt x="0" y="67"/>
                </a:lnTo>
                <a:lnTo>
                  <a:pt x="28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16" name="Freeform 184"/>
          <p:cNvSpPr>
            <a:spLocks/>
          </p:cNvSpPr>
          <p:nvPr/>
        </p:nvSpPr>
        <p:spPr bwMode="auto">
          <a:xfrm>
            <a:off x="2473679" y="2747964"/>
            <a:ext cx="138289" cy="581025"/>
          </a:xfrm>
          <a:custGeom>
            <a:avLst/>
            <a:gdLst>
              <a:gd name="T0" fmla="*/ 97 w 98"/>
              <a:gd name="T1" fmla="*/ 0 h 366"/>
              <a:gd name="T2" fmla="*/ 0 w 98"/>
              <a:gd name="T3" fmla="*/ 365 h 366"/>
              <a:gd name="T4" fmla="*/ 97 w 98"/>
              <a:gd name="T5" fmla="*/ 0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" h="366">
                <a:moveTo>
                  <a:pt x="97" y="0"/>
                </a:moveTo>
                <a:lnTo>
                  <a:pt x="0" y="365"/>
                </a:lnTo>
                <a:lnTo>
                  <a:pt x="97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17" name="Freeform 185"/>
          <p:cNvSpPr>
            <a:spLocks/>
          </p:cNvSpPr>
          <p:nvPr/>
        </p:nvSpPr>
        <p:spPr bwMode="auto">
          <a:xfrm>
            <a:off x="2349501" y="1970088"/>
            <a:ext cx="414867" cy="104775"/>
          </a:xfrm>
          <a:custGeom>
            <a:avLst/>
            <a:gdLst>
              <a:gd name="T0" fmla="*/ 293 w 294"/>
              <a:gd name="T1" fmla="*/ 65 h 66"/>
              <a:gd name="T2" fmla="*/ 0 w 294"/>
              <a:gd name="T3" fmla="*/ 0 h 66"/>
              <a:gd name="T4" fmla="*/ 293 w 294"/>
              <a:gd name="T5" fmla="*/ 65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4" h="66">
                <a:moveTo>
                  <a:pt x="293" y="65"/>
                </a:moveTo>
                <a:lnTo>
                  <a:pt x="0" y="0"/>
                </a:lnTo>
                <a:lnTo>
                  <a:pt x="293" y="6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18" name="Freeform 186"/>
          <p:cNvSpPr>
            <a:spLocks/>
          </p:cNvSpPr>
          <p:nvPr/>
        </p:nvSpPr>
        <p:spPr bwMode="auto">
          <a:xfrm>
            <a:off x="2216856" y="1957388"/>
            <a:ext cx="134055" cy="14287"/>
          </a:xfrm>
          <a:custGeom>
            <a:avLst/>
            <a:gdLst>
              <a:gd name="T0" fmla="*/ 94 w 95"/>
              <a:gd name="T1" fmla="*/ 8 h 9"/>
              <a:gd name="T2" fmla="*/ 0 w 95"/>
              <a:gd name="T3" fmla="*/ 0 h 9"/>
              <a:gd name="T4" fmla="*/ 94 w 95"/>
              <a:gd name="T5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" h="9">
                <a:moveTo>
                  <a:pt x="94" y="8"/>
                </a:moveTo>
                <a:lnTo>
                  <a:pt x="0" y="0"/>
                </a:lnTo>
                <a:lnTo>
                  <a:pt x="94" y="8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19" name="Freeform 187"/>
          <p:cNvSpPr>
            <a:spLocks/>
          </p:cNvSpPr>
          <p:nvPr/>
        </p:nvSpPr>
        <p:spPr bwMode="auto">
          <a:xfrm>
            <a:off x="2081390" y="1957388"/>
            <a:ext cx="136877" cy="14287"/>
          </a:xfrm>
          <a:custGeom>
            <a:avLst/>
            <a:gdLst>
              <a:gd name="T0" fmla="*/ 96 w 97"/>
              <a:gd name="T1" fmla="*/ 0 h 9"/>
              <a:gd name="T2" fmla="*/ 0 w 97"/>
              <a:gd name="T3" fmla="*/ 8 h 9"/>
              <a:gd name="T4" fmla="*/ 96 w 97"/>
              <a:gd name="T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" h="9">
                <a:moveTo>
                  <a:pt x="96" y="0"/>
                </a:moveTo>
                <a:lnTo>
                  <a:pt x="0" y="8"/>
                </a:lnTo>
                <a:lnTo>
                  <a:pt x="96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20" name="Freeform 188"/>
          <p:cNvSpPr>
            <a:spLocks/>
          </p:cNvSpPr>
          <p:nvPr/>
        </p:nvSpPr>
        <p:spPr bwMode="auto">
          <a:xfrm>
            <a:off x="1998133" y="1946275"/>
            <a:ext cx="84667" cy="25400"/>
          </a:xfrm>
          <a:custGeom>
            <a:avLst/>
            <a:gdLst>
              <a:gd name="T0" fmla="*/ 59 w 60"/>
              <a:gd name="T1" fmla="*/ 15 h 16"/>
              <a:gd name="T2" fmla="*/ 0 w 60"/>
              <a:gd name="T3" fmla="*/ 0 h 16"/>
              <a:gd name="T4" fmla="*/ 59 w 60"/>
              <a:gd name="T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0" h="16">
                <a:moveTo>
                  <a:pt x="59" y="15"/>
                </a:moveTo>
                <a:lnTo>
                  <a:pt x="0" y="0"/>
                </a:lnTo>
                <a:lnTo>
                  <a:pt x="59" y="1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21" name="Freeform 189"/>
          <p:cNvSpPr>
            <a:spLocks/>
          </p:cNvSpPr>
          <p:nvPr/>
        </p:nvSpPr>
        <p:spPr bwMode="auto">
          <a:xfrm>
            <a:off x="1905000" y="1946275"/>
            <a:ext cx="95956" cy="1588"/>
          </a:xfrm>
          <a:custGeom>
            <a:avLst/>
            <a:gdLst>
              <a:gd name="T0" fmla="*/ 66 w 67"/>
              <a:gd name="T1" fmla="*/ 0 h 1"/>
              <a:gd name="T2" fmla="*/ 0 w 67"/>
              <a:gd name="T3" fmla="*/ 0 h 1"/>
              <a:gd name="T4" fmla="*/ 66 w 67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" h="1">
                <a:moveTo>
                  <a:pt x="66" y="0"/>
                </a:moveTo>
                <a:lnTo>
                  <a:pt x="0" y="0"/>
                </a:lnTo>
                <a:lnTo>
                  <a:pt x="66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22" name="Freeform 190"/>
          <p:cNvSpPr>
            <a:spLocks/>
          </p:cNvSpPr>
          <p:nvPr/>
        </p:nvSpPr>
        <p:spPr bwMode="auto">
          <a:xfrm>
            <a:off x="1873956" y="1946275"/>
            <a:ext cx="32456" cy="12700"/>
          </a:xfrm>
          <a:custGeom>
            <a:avLst/>
            <a:gdLst>
              <a:gd name="T0" fmla="*/ 22 w 23"/>
              <a:gd name="T1" fmla="*/ 0 h 8"/>
              <a:gd name="T2" fmla="*/ 0 w 23"/>
              <a:gd name="T3" fmla="*/ 7 h 8"/>
              <a:gd name="T4" fmla="*/ 22 w 23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8">
                <a:moveTo>
                  <a:pt x="22" y="0"/>
                </a:moveTo>
                <a:lnTo>
                  <a:pt x="0" y="7"/>
                </a:lnTo>
                <a:lnTo>
                  <a:pt x="22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23" name="Freeform 191"/>
          <p:cNvSpPr>
            <a:spLocks/>
          </p:cNvSpPr>
          <p:nvPr/>
        </p:nvSpPr>
        <p:spPr bwMode="auto">
          <a:xfrm>
            <a:off x="1854201" y="1911351"/>
            <a:ext cx="21167" cy="47625"/>
          </a:xfrm>
          <a:custGeom>
            <a:avLst/>
            <a:gdLst>
              <a:gd name="T0" fmla="*/ 14 w 15"/>
              <a:gd name="T1" fmla="*/ 29 h 30"/>
              <a:gd name="T2" fmla="*/ 0 w 15"/>
              <a:gd name="T3" fmla="*/ 0 h 30"/>
              <a:gd name="T4" fmla="*/ 14 w 15"/>
              <a:gd name="T5" fmla="*/ 2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30">
                <a:moveTo>
                  <a:pt x="14" y="29"/>
                </a:moveTo>
                <a:lnTo>
                  <a:pt x="0" y="0"/>
                </a:lnTo>
                <a:lnTo>
                  <a:pt x="14" y="29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24" name="Freeform 192"/>
          <p:cNvSpPr>
            <a:spLocks/>
          </p:cNvSpPr>
          <p:nvPr/>
        </p:nvSpPr>
        <p:spPr bwMode="auto">
          <a:xfrm>
            <a:off x="1761067" y="1887538"/>
            <a:ext cx="94545" cy="25400"/>
          </a:xfrm>
          <a:custGeom>
            <a:avLst/>
            <a:gdLst>
              <a:gd name="T0" fmla="*/ 66 w 67"/>
              <a:gd name="T1" fmla="*/ 15 h 16"/>
              <a:gd name="T2" fmla="*/ 0 w 67"/>
              <a:gd name="T3" fmla="*/ 0 h 16"/>
              <a:gd name="T4" fmla="*/ 66 w 67"/>
              <a:gd name="T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" h="16">
                <a:moveTo>
                  <a:pt x="66" y="15"/>
                </a:moveTo>
                <a:lnTo>
                  <a:pt x="0" y="0"/>
                </a:lnTo>
                <a:lnTo>
                  <a:pt x="66" y="1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25" name="Freeform 193"/>
          <p:cNvSpPr>
            <a:spLocks/>
          </p:cNvSpPr>
          <p:nvPr/>
        </p:nvSpPr>
        <p:spPr bwMode="auto">
          <a:xfrm>
            <a:off x="1636889" y="1887538"/>
            <a:ext cx="125589" cy="25400"/>
          </a:xfrm>
          <a:custGeom>
            <a:avLst/>
            <a:gdLst>
              <a:gd name="T0" fmla="*/ 88 w 89"/>
              <a:gd name="T1" fmla="*/ 0 h 16"/>
              <a:gd name="T2" fmla="*/ 0 w 89"/>
              <a:gd name="T3" fmla="*/ 15 h 16"/>
              <a:gd name="T4" fmla="*/ 88 w 89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9" h="16">
                <a:moveTo>
                  <a:pt x="88" y="0"/>
                </a:moveTo>
                <a:lnTo>
                  <a:pt x="0" y="15"/>
                </a:lnTo>
                <a:lnTo>
                  <a:pt x="88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26" name="Freeform 194"/>
          <p:cNvSpPr>
            <a:spLocks/>
          </p:cNvSpPr>
          <p:nvPr/>
        </p:nvSpPr>
        <p:spPr bwMode="auto">
          <a:xfrm>
            <a:off x="1564923" y="1854200"/>
            <a:ext cx="73378" cy="58738"/>
          </a:xfrm>
          <a:custGeom>
            <a:avLst/>
            <a:gdLst>
              <a:gd name="T0" fmla="*/ 51 w 52"/>
              <a:gd name="T1" fmla="*/ 36 h 37"/>
              <a:gd name="T2" fmla="*/ 0 w 52"/>
              <a:gd name="T3" fmla="*/ 0 h 37"/>
              <a:gd name="T4" fmla="*/ 51 w 52"/>
              <a:gd name="T5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37">
                <a:moveTo>
                  <a:pt x="51" y="36"/>
                </a:moveTo>
                <a:lnTo>
                  <a:pt x="0" y="0"/>
                </a:lnTo>
                <a:lnTo>
                  <a:pt x="51" y="36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27" name="Freeform 195"/>
          <p:cNvSpPr>
            <a:spLocks/>
          </p:cNvSpPr>
          <p:nvPr/>
        </p:nvSpPr>
        <p:spPr bwMode="auto">
          <a:xfrm>
            <a:off x="1564923" y="1700213"/>
            <a:ext cx="11289" cy="155575"/>
          </a:xfrm>
          <a:custGeom>
            <a:avLst/>
            <a:gdLst>
              <a:gd name="T0" fmla="*/ 0 w 8"/>
              <a:gd name="T1" fmla="*/ 97 h 98"/>
              <a:gd name="T2" fmla="*/ 7 w 8"/>
              <a:gd name="T3" fmla="*/ 0 h 98"/>
              <a:gd name="T4" fmla="*/ 0 w 8"/>
              <a:gd name="T5" fmla="*/ 9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98">
                <a:moveTo>
                  <a:pt x="0" y="97"/>
                </a:moveTo>
                <a:lnTo>
                  <a:pt x="7" y="0"/>
                </a:lnTo>
                <a:lnTo>
                  <a:pt x="0" y="9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28" name="Freeform 196"/>
          <p:cNvSpPr>
            <a:spLocks/>
          </p:cNvSpPr>
          <p:nvPr/>
        </p:nvSpPr>
        <p:spPr bwMode="auto">
          <a:xfrm>
            <a:off x="1442156" y="1598614"/>
            <a:ext cx="134056" cy="103187"/>
          </a:xfrm>
          <a:custGeom>
            <a:avLst/>
            <a:gdLst>
              <a:gd name="T0" fmla="*/ 94 w 95"/>
              <a:gd name="T1" fmla="*/ 64 h 65"/>
              <a:gd name="T2" fmla="*/ 0 w 95"/>
              <a:gd name="T3" fmla="*/ 0 h 65"/>
              <a:gd name="T4" fmla="*/ 94 w 95"/>
              <a:gd name="T5" fmla="*/ 64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" h="65">
                <a:moveTo>
                  <a:pt x="94" y="64"/>
                </a:moveTo>
                <a:lnTo>
                  <a:pt x="0" y="0"/>
                </a:lnTo>
                <a:lnTo>
                  <a:pt x="94" y="64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29" name="Freeform 197"/>
          <p:cNvSpPr>
            <a:spLocks/>
          </p:cNvSpPr>
          <p:nvPr/>
        </p:nvSpPr>
        <p:spPr bwMode="auto">
          <a:xfrm>
            <a:off x="1358900" y="1562100"/>
            <a:ext cx="84667" cy="38100"/>
          </a:xfrm>
          <a:custGeom>
            <a:avLst/>
            <a:gdLst>
              <a:gd name="T0" fmla="*/ 59 w 60"/>
              <a:gd name="T1" fmla="*/ 23 h 24"/>
              <a:gd name="T2" fmla="*/ 0 w 60"/>
              <a:gd name="T3" fmla="*/ 0 h 24"/>
              <a:gd name="T4" fmla="*/ 59 w 60"/>
              <a:gd name="T5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0" h="24">
                <a:moveTo>
                  <a:pt x="59" y="23"/>
                </a:moveTo>
                <a:lnTo>
                  <a:pt x="0" y="0"/>
                </a:lnTo>
                <a:lnTo>
                  <a:pt x="59" y="23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30" name="Freeform 198"/>
          <p:cNvSpPr>
            <a:spLocks/>
          </p:cNvSpPr>
          <p:nvPr/>
        </p:nvSpPr>
        <p:spPr bwMode="auto">
          <a:xfrm>
            <a:off x="1358901" y="1458914"/>
            <a:ext cx="32455" cy="104775"/>
          </a:xfrm>
          <a:custGeom>
            <a:avLst/>
            <a:gdLst>
              <a:gd name="T0" fmla="*/ 0 w 22"/>
              <a:gd name="T1" fmla="*/ 65 h 66"/>
              <a:gd name="T2" fmla="*/ 21 w 22"/>
              <a:gd name="T3" fmla="*/ 0 h 66"/>
              <a:gd name="T4" fmla="*/ 0 w 22"/>
              <a:gd name="T5" fmla="*/ 65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66">
                <a:moveTo>
                  <a:pt x="0" y="65"/>
                </a:moveTo>
                <a:lnTo>
                  <a:pt x="21" y="0"/>
                </a:lnTo>
                <a:lnTo>
                  <a:pt x="0" y="6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31" name="Freeform 199"/>
          <p:cNvSpPr>
            <a:spLocks/>
          </p:cNvSpPr>
          <p:nvPr/>
        </p:nvSpPr>
        <p:spPr bwMode="auto">
          <a:xfrm>
            <a:off x="1388534" y="1458914"/>
            <a:ext cx="12700" cy="58737"/>
          </a:xfrm>
          <a:custGeom>
            <a:avLst/>
            <a:gdLst>
              <a:gd name="T0" fmla="*/ 0 w 9"/>
              <a:gd name="T1" fmla="*/ 0 h 37"/>
              <a:gd name="T2" fmla="*/ 8 w 9"/>
              <a:gd name="T3" fmla="*/ 36 h 37"/>
              <a:gd name="T4" fmla="*/ 0 w 9"/>
              <a:gd name="T5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37">
                <a:moveTo>
                  <a:pt x="0" y="0"/>
                </a:moveTo>
                <a:lnTo>
                  <a:pt x="8" y="36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32" name="Freeform 200"/>
          <p:cNvSpPr>
            <a:spLocks/>
          </p:cNvSpPr>
          <p:nvPr/>
        </p:nvSpPr>
        <p:spPr bwMode="auto">
          <a:xfrm>
            <a:off x="1399823" y="1446214"/>
            <a:ext cx="43745" cy="71437"/>
          </a:xfrm>
          <a:custGeom>
            <a:avLst/>
            <a:gdLst>
              <a:gd name="T0" fmla="*/ 0 w 31"/>
              <a:gd name="T1" fmla="*/ 44 h 45"/>
              <a:gd name="T2" fmla="*/ 30 w 31"/>
              <a:gd name="T3" fmla="*/ 0 h 45"/>
              <a:gd name="T4" fmla="*/ 0 w 31"/>
              <a:gd name="T5" fmla="*/ 4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" h="45">
                <a:moveTo>
                  <a:pt x="0" y="44"/>
                </a:moveTo>
                <a:lnTo>
                  <a:pt x="30" y="0"/>
                </a:lnTo>
                <a:lnTo>
                  <a:pt x="0" y="44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33" name="Freeform 201"/>
          <p:cNvSpPr>
            <a:spLocks/>
          </p:cNvSpPr>
          <p:nvPr/>
        </p:nvSpPr>
        <p:spPr bwMode="auto">
          <a:xfrm>
            <a:off x="1388534" y="1435100"/>
            <a:ext cx="55034" cy="12700"/>
          </a:xfrm>
          <a:custGeom>
            <a:avLst/>
            <a:gdLst>
              <a:gd name="T0" fmla="*/ 38 w 39"/>
              <a:gd name="T1" fmla="*/ 7 h 8"/>
              <a:gd name="T2" fmla="*/ 0 w 39"/>
              <a:gd name="T3" fmla="*/ 0 h 8"/>
              <a:gd name="T4" fmla="*/ 38 w 39"/>
              <a:gd name="T5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8">
                <a:moveTo>
                  <a:pt x="38" y="7"/>
                </a:moveTo>
                <a:lnTo>
                  <a:pt x="0" y="0"/>
                </a:lnTo>
                <a:lnTo>
                  <a:pt x="38" y="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34" name="Freeform 202"/>
          <p:cNvSpPr>
            <a:spLocks/>
          </p:cNvSpPr>
          <p:nvPr/>
        </p:nvSpPr>
        <p:spPr bwMode="auto">
          <a:xfrm>
            <a:off x="1388534" y="1376364"/>
            <a:ext cx="12700" cy="60325"/>
          </a:xfrm>
          <a:custGeom>
            <a:avLst/>
            <a:gdLst>
              <a:gd name="T0" fmla="*/ 0 w 9"/>
              <a:gd name="T1" fmla="*/ 37 h 38"/>
              <a:gd name="T2" fmla="*/ 8 w 9"/>
              <a:gd name="T3" fmla="*/ 0 h 38"/>
              <a:gd name="T4" fmla="*/ 0 w 9"/>
              <a:gd name="T5" fmla="*/ 3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38">
                <a:moveTo>
                  <a:pt x="0" y="37"/>
                </a:moveTo>
                <a:lnTo>
                  <a:pt x="8" y="0"/>
                </a:lnTo>
                <a:lnTo>
                  <a:pt x="0" y="3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35" name="Freeform 203"/>
          <p:cNvSpPr>
            <a:spLocks/>
          </p:cNvSpPr>
          <p:nvPr/>
        </p:nvSpPr>
        <p:spPr bwMode="auto">
          <a:xfrm>
            <a:off x="1399822" y="1376364"/>
            <a:ext cx="11289" cy="14287"/>
          </a:xfrm>
          <a:custGeom>
            <a:avLst/>
            <a:gdLst>
              <a:gd name="T0" fmla="*/ 0 w 8"/>
              <a:gd name="T1" fmla="*/ 0 h 9"/>
              <a:gd name="T2" fmla="*/ 7 w 8"/>
              <a:gd name="T3" fmla="*/ 8 h 9"/>
              <a:gd name="T4" fmla="*/ 0 w 8"/>
              <a:gd name="T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9">
                <a:moveTo>
                  <a:pt x="0" y="0"/>
                </a:moveTo>
                <a:lnTo>
                  <a:pt x="7" y="8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36" name="Freeform 204"/>
          <p:cNvSpPr>
            <a:spLocks/>
          </p:cNvSpPr>
          <p:nvPr/>
        </p:nvSpPr>
        <p:spPr bwMode="auto">
          <a:xfrm>
            <a:off x="1409701" y="1376364"/>
            <a:ext cx="40922" cy="14287"/>
          </a:xfrm>
          <a:custGeom>
            <a:avLst/>
            <a:gdLst>
              <a:gd name="T0" fmla="*/ 0 w 29"/>
              <a:gd name="T1" fmla="*/ 8 h 9"/>
              <a:gd name="T2" fmla="*/ 28 w 29"/>
              <a:gd name="T3" fmla="*/ 0 h 9"/>
              <a:gd name="T4" fmla="*/ 0 w 29"/>
              <a:gd name="T5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9">
                <a:moveTo>
                  <a:pt x="0" y="8"/>
                </a:moveTo>
                <a:lnTo>
                  <a:pt x="28" y="0"/>
                </a:lnTo>
                <a:lnTo>
                  <a:pt x="0" y="8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37" name="Freeform 205"/>
          <p:cNvSpPr>
            <a:spLocks/>
          </p:cNvSpPr>
          <p:nvPr/>
        </p:nvSpPr>
        <p:spPr bwMode="auto">
          <a:xfrm>
            <a:off x="1420990" y="1328738"/>
            <a:ext cx="29633" cy="49212"/>
          </a:xfrm>
          <a:custGeom>
            <a:avLst/>
            <a:gdLst>
              <a:gd name="T0" fmla="*/ 20 w 21"/>
              <a:gd name="T1" fmla="*/ 30 h 31"/>
              <a:gd name="T2" fmla="*/ 0 w 21"/>
              <a:gd name="T3" fmla="*/ 0 h 31"/>
              <a:gd name="T4" fmla="*/ 20 w 21"/>
              <a:gd name="T5" fmla="*/ 3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" h="31">
                <a:moveTo>
                  <a:pt x="20" y="30"/>
                </a:moveTo>
                <a:lnTo>
                  <a:pt x="0" y="0"/>
                </a:lnTo>
                <a:lnTo>
                  <a:pt x="20" y="3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38" name="Freeform 206"/>
          <p:cNvSpPr>
            <a:spLocks/>
          </p:cNvSpPr>
          <p:nvPr/>
        </p:nvSpPr>
        <p:spPr bwMode="auto">
          <a:xfrm>
            <a:off x="1388533" y="1328738"/>
            <a:ext cx="33867" cy="38100"/>
          </a:xfrm>
          <a:custGeom>
            <a:avLst/>
            <a:gdLst>
              <a:gd name="T0" fmla="*/ 23 w 24"/>
              <a:gd name="T1" fmla="*/ 0 h 24"/>
              <a:gd name="T2" fmla="*/ 0 w 24"/>
              <a:gd name="T3" fmla="*/ 23 h 24"/>
              <a:gd name="T4" fmla="*/ 23 w 24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24">
                <a:moveTo>
                  <a:pt x="23" y="0"/>
                </a:moveTo>
                <a:lnTo>
                  <a:pt x="0" y="23"/>
                </a:lnTo>
                <a:lnTo>
                  <a:pt x="23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39" name="Freeform 207"/>
          <p:cNvSpPr>
            <a:spLocks/>
          </p:cNvSpPr>
          <p:nvPr/>
        </p:nvSpPr>
        <p:spPr bwMode="auto">
          <a:xfrm>
            <a:off x="1388533" y="1096964"/>
            <a:ext cx="33867" cy="269875"/>
          </a:xfrm>
          <a:custGeom>
            <a:avLst/>
            <a:gdLst>
              <a:gd name="T0" fmla="*/ 0 w 24"/>
              <a:gd name="T1" fmla="*/ 169 h 170"/>
              <a:gd name="T2" fmla="*/ 23 w 24"/>
              <a:gd name="T3" fmla="*/ 0 h 170"/>
              <a:gd name="T4" fmla="*/ 0 w 24"/>
              <a:gd name="T5" fmla="*/ 169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170">
                <a:moveTo>
                  <a:pt x="0" y="169"/>
                </a:moveTo>
                <a:lnTo>
                  <a:pt x="23" y="0"/>
                </a:lnTo>
                <a:lnTo>
                  <a:pt x="0" y="169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40" name="Freeform 208"/>
          <p:cNvSpPr>
            <a:spLocks/>
          </p:cNvSpPr>
          <p:nvPr/>
        </p:nvSpPr>
        <p:spPr bwMode="auto">
          <a:xfrm>
            <a:off x="1388533" y="1039814"/>
            <a:ext cx="33867" cy="58737"/>
          </a:xfrm>
          <a:custGeom>
            <a:avLst/>
            <a:gdLst>
              <a:gd name="T0" fmla="*/ 23 w 24"/>
              <a:gd name="T1" fmla="*/ 36 h 37"/>
              <a:gd name="T2" fmla="*/ 0 w 24"/>
              <a:gd name="T3" fmla="*/ 0 h 37"/>
              <a:gd name="T4" fmla="*/ 23 w 24"/>
              <a:gd name="T5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37">
                <a:moveTo>
                  <a:pt x="23" y="36"/>
                </a:moveTo>
                <a:lnTo>
                  <a:pt x="0" y="0"/>
                </a:lnTo>
                <a:lnTo>
                  <a:pt x="23" y="36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41" name="Freeform 209"/>
          <p:cNvSpPr>
            <a:spLocks/>
          </p:cNvSpPr>
          <p:nvPr/>
        </p:nvSpPr>
        <p:spPr bwMode="auto">
          <a:xfrm>
            <a:off x="1388534" y="969964"/>
            <a:ext cx="12700" cy="71437"/>
          </a:xfrm>
          <a:custGeom>
            <a:avLst/>
            <a:gdLst>
              <a:gd name="T0" fmla="*/ 0 w 9"/>
              <a:gd name="T1" fmla="*/ 44 h 45"/>
              <a:gd name="T2" fmla="*/ 8 w 9"/>
              <a:gd name="T3" fmla="*/ 0 h 45"/>
              <a:gd name="T4" fmla="*/ 0 w 9"/>
              <a:gd name="T5" fmla="*/ 4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45">
                <a:moveTo>
                  <a:pt x="0" y="44"/>
                </a:moveTo>
                <a:lnTo>
                  <a:pt x="8" y="0"/>
                </a:lnTo>
                <a:lnTo>
                  <a:pt x="0" y="44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42" name="Freeform 210"/>
          <p:cNvSpPr>
            <a:spLocks/>
          </p:cNvSpPr>
          <p:nvPr/>
        </p:nvSpPr>
        <p:spPr bwMode="auto">
          <a:xfrm>
            <a:off x="1388534" y="957264"/>
            <a:ext cx="12700" cy="14287"/>
          </a:xfrm>
          <a:custGeom>
            <a:avLst/>
            <a:gdLst>
              <a:gd name="T0" fmla="*/ 8 w 9"/>
              <a:gd name="T1" fmla="*/ 8 h 9"/>
              <a:gd name="T2" fmla="*/ 0 w 9"/>
              <a:gd name="T3" fmla="*/ 0 h 9"/>
              <a:gd name="T4" fmla="*/ 8 w 9"/>
              <a:gd name="T5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9">
                <a:moveTo>
                  <a:pt x="8" y="8"/>
                </a:moveTo>
                <a:lnTo>
                  <a:pt x="0" y="0"/>
                </a:lnTo>
                <a:lnTo>
                  <a:pt x="8" y="8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43" name="Freeform 211"/>
          <p:cNvSpPr>
            <a:spLocks/>
          </p:cNvSpPr>
          <p:nvPr/>
        </p:nvSpPr>
        <p:spPr bwMode="auto">
          <a:xfrm>
            <a:off x="1388533" y="911226"/>
            <a:ext cx="33867" cy="47625"/>
          </a:xfrm>
          <a:custGeom>
            <a:avLst/>
            <a:gdLst>
              <a:gd name="T0" fmla="*/ 0 w 24"/>
              <a:gd name="T1" fmla="*/ 29 h 30"/>
              <a:gd name="T2" fmla="*/ 23 w 24"/>
              <a:gd name="T3" fmla="*/ 0 h 30"/>
              <a:gd name="T4" fmla="*/ 0 w 24"/>
              <a:gd name="T5" fmla="*/ 2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30">
                <a:moveTo>
                  <a:pt x="0" y="29"/>
                </a:moveTo>
                <a:lnTo>
                  <a:pt x="23" y="0"/>
                </a:lnTo>
                <a:lnTo>
                  <a:pt x="0" y="29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44" name="Freeform 212"/>
          <p:cNvSpPr>
            <a:spLocks/>
          </p:cNvSpPr>
          <p:nvPr/>
        </p:nvSpPr>
        <p:spPr bwMode="auto">
          <a:xfrm>
            <a:off x="1409701" y="876300"/>
            <a:ext cx="12700" cy="36513"/>
          </a:xfrm>
          <a:custGeom>
            <a:avLst/>
            <a:gdLst>
              <a:gd name="T0" fmla="*/ 8 w 9"/>
              <a:gd name="T1" fmla="*/ 22 h 23"/>
              <a:gd name="T2" fmla="*/ 0 w 9"/>
              <a:gd name="T3" fmla="*/ 0 h 23"/>
              <a:gd name="T4" fmla="*/ 8 w 9"/>
              <a:gd name="T5" fmla="*/ 2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23">
                <a:moveTo>
                  <a:pt x="8" y="22"/>
                </a:moveTo>
                <a:lnTo>
                  <a:pt x="0" y="0"/>
                </a:lnTo>
                <a:lnTo>
                  <a:pt x="8" y="2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45" name="Freeform 213"/>
          <p:cNvSpPr>
            <a:spLocks/>
          </p:cNvSpPr>
          <p:nvPr/>
        </p:nvSpPr>
        <p:spPr bwMode="auto">
          <a:xfrm>
            <a:off x="1409700" y="876301"/>
            <a:ext cx="135467" cy="119063"/>
          </a:xfrm>
          <a:custGeom>
            <a:avLst/>
            <a:gdLst>
              <a:gd name="T0" fmla="*/ 0 w 96"/>
              <a:gd name="T1" fmla="*/ 0 h 75"/>
              <a:gd name="T2" fmla="*/ 95 w 96"/>
              <a:gd name="T3" fmla="*/ 74 h 75"/>
              <a:gd name="T4" fmla="*/ 0 w 96"/>
              <a:gd name="T5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75">
                <a:moveTo>
                  <a:pt x="0" y="0"/>
                </a:moveTo>
                <a:lnTo>
                  <a:pt x="95" y="74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46" name="Freeform 214"/>
          <p:cNvSpPr>
            <a:spLocks/>
          </p:cNvSpPr>
          <p:nvPr/>
        </p:nvSpPr>
        <p:spPr bwMode="auto">
          <a:xfrm>
            <a:off x="1543756" y="993775"/>
            <a:ext cx="104422" cy="58738"/>
          </a:xfrm>
          <a:custGeom>
            <a:avLst/>
            <a:gdLst>
              <a:gd name="T0" fmla="*/ 0 w 74"/>
              <a:gd name="T1" fmla="*/ 0 h 37"/>
              <a:gd name="T2" fmla="*/ 73 w 74"/>
              <a:gd name="T3" fmla="*/ 36 h 37"/>
              <a:gd name="T4" fmla="*/ 0 w 74"/>
              <a:gd name="T5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4" h="37">
                <a:moveTo>
                  <a:pt x="0" y="0"/>
                </a:moveTo>
                <a:lnTo>
                  <a:pt x="73" y="36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47" name="Freeform 215"/>
          <p:cNvSpPr>
            <a:spLocks/>
          </p:cNvSpPr>
          <p:nvPr/>
        </p:nvSpPr>
        <p:spPr bwMode="auto">
          <a:xfrm>
            <a:off x="1646767" y="1050925"/>
            <a:ext cx="32455" cy="14288"/>
          </a:xfrm>
          <a:custGeom>
            <a:avLst/>
            <a:gdLst>
              <a:gd name="T0" fmla="*/ 0 w 23"/>
              <a:gd name="T1" fmla="*/ 0 h 9"/>
              <a:gd name="T2" fmla="*/ 22 w 23"/>
              <a:gd name="T3" fmla="*/ 8 h 9"/>
              <a:gd name="T4" fmla="*/ 0 w 23"/>
              <a:gd name="T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9">
                <a:moveTo>
                  <a:pt x="0" y="0"/>
                </a:moveTo>
                <a:lnTo>
                  <a:pt x="22" y="8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48" name="Freeform 216"/>
          <p:cNvSpPr>
            <a:spLocks/>
          </p:cNvSpPr>
          <p:nvPr/>
        </p:nvSpPr>
        <p:spPr bwMode="auto">
          <a:xfrm>
            <a:off x="1677812" y="1050925"/>
            <a:ext cx="32455" cy="14288"/>
          </a:xfrm>
          <a:custGeom>
            <a:avLst/>
            <a:gdLst>
              <a:gd name="T0" fmla="*/ 0 w 23"/>
              <a:gd name="T1" fmla="*/ 8 h 9"/>
              <a:gd name="T2" fmla="*/ 22 w 23"/>
              <a:gd name="T3" fmla="*/ 0 h 9"/>
              <a:gd name="T4" fmla="*/ 0 w 23"/>
              <a:gd name="T5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9">
                <a:moveTo>
                  <a:pt x="0" y="8"/>
                </a:moveTo>
                <a:lnTo>
                  <a:pt x="22" y="0"/>
                </a:lnTo>
                <a:lnTo>
                  <a:pt x="0" y="8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49" name="Freeform 217"/>
          <p:cNvSpPr>
            <a:spLocks/>
          </p:cNvSpPr>
          <p:nvPr/>
        </p:nvSpPr>
        <p:spPr bwMode="auto">
          <a:xfrm>
            <a:off x="1708856" y="1050926"/>
            <a:ext cx="32455" cy="47625"/>
          </a:xfrm>
          <a:custGeom>
            <a:avLst/>
            <a:gdLst>
              <a:gd name="T0" fmla="*/ 0 w 23"/>
              <a:gd name="T1" fmla="*/ 0 h 30"/>
              <a:gd name="T2" fmla="*/ 22 w 23"/>
              <a:gd name="T3" fmla="*/ 29 h 30"/>
              <a:gd name="T4" fmla="*/ 0 w 23"/>
              <a:gd name="T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0">
                <a:moveTo>
                  <a:pt x="0" y="0"/>
                </a:moveTo>
                <a:lnTo>
                  <a:pt x="22" y="29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50" name="Freeform 218"/>
          <p:cNvSpPr>
            <a:spLocks/>
          </p:cNvSpPr>
          <p:nvPr/>
        </p:nvSpPr>
        <p:spPr bwMode="auto">
          <a:xfrm>
            <a:off x="1739900" y="1085850"/>
            <a:ext cx="33867" cy="12700"/>
          </a:xfrm>
          <a:custGeom>
            <a:avLst/>
            <a:gdLst>
              <a:gd name="T0" fmla="*/ 0 w 24"/>
              <a:gd name="T1" fmla="*/ 7 h 8"/>
              <a:gd name="T2" fmla="*/ 23 w 24"/>
              <a:gd name="T3" fmla="*/ 0 h 8"/>
              <a:gd name="T4" fmla="*/ 0 w 24"/>
              <a:gd name="T5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8">
                <a:moveTo>
                  <a:pt x="0" y="7"/>
                </a:moveTo>
                <a:lnTo>
                  <a:pt x="23" y="0"/>
                </a:lnTo>
                <a:lnTo>
                  <a:pt x="0" y="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51" name="Freeform 219"/>
          <p:cNvSpPr>
            <a:spLocks/>
          </p:cNvSpPr>
          <p:nvPr/>
        </p:nvSpPr>
        <p:spPr bwMode="auto">
          <a:xfrm>
            <a:off x="1772356" y="1085850"/>
            <a:ext cx="12700" cy="82550"/>
          </a:xfrm>
          <a:custGeom>
            <a:avLst/>
            <a:gdLst>
              <a:gd name="T0" fmla="*/ 0 w 8"/>
              <a:gd name="T1" fmla="*/ 0 h 52"/>
              <a:gd name="T2" fmla="*/ 7 w 8"/>
              <a:gd name="T3" fmla="*/ 51 h 52"/>
              <a:gd name="T4" fmla="*/ 0 w 8"/>
              <a:gd name="T5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52">
                <a:moveTo>
                  <a:pt x="0" y="0"/>
                </a:moveTo>
                <a:lnTo>
                  <a:pt x="7" y="51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52" name="Freeform 220"/>
          <p:cNvSpPr>
            <a:spLocks/>
          </p:cNvSpPr>
          <p:nvPr/>
        </p:nvSpPr>
        <p:spPr bwMode="auto">
          <a:xfrm>
            <a:off x="1782234" y="1157288"/>
            <a:ext cx="2822" cy="11112"/>
          </a:xfrm>
          <a:custGeom>
            <a:avLst/>
            <a:gdLst>
              <a:gd name="T0" fmla="*/ 0 w 1"/>
              <a:gd name="T1" fmla="*/ 6 h 7"/>
              <a:gd name="T2" fmla="*/ 0 w 1"/>
              <a:gd name="T3" fmla="*/ 0 h 7"/>
              <a:gd name="T4" fmla="*/ 0 w 1"/>
              <a:gd name="T5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7">
                <a:moveTo>
                  <a:pt x="0" y="6"/>
                </a:moveTo>
                <a:lnTo>
                  <a:pt x="0" y="0"/>
                </a:lnTo>
                <a:lnTo>
                  <a:pt x="0" y="6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53" name="Freeform 221"/>
          <p:cNvSpPr>
            <a:spLocks/>
          </p:cNvSpPr>
          <p:nvPr/>
        </p:nvSpPr>
        <p:spPr bwMode="auto">
          <a:xfrm>
            <a:off x="1782234" y="1157288"/>
            <a:ext cx="21166" cy="11112"/>
          </a:xfrm>
          <a:custGeom>
            <a:avLst/>
            <a:gdLst>
              <a:gd name="T0" fmla="*/ 0 w 15"/>
              <a:gd name="T1" fmla="*/ 0 h 7"/>
              <a:gd name="T2" fmla="*/ 14 w 15"/>
              <a:gd name="T3" fmla="*/ 6 h 7"/>
              <a:gd name="T4" fmla="*/ 0 w 15"/>
              <a:gd name="T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7">
                <a:moveTo>
                  <a:pt x="0" y="0"/>
                </a:moveTo>
                <a:lnTo>
                  <a:pt x="14" y="6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54" name="Freeform 222"/>
          <p:cNvSpPr>
            <a:spLocks/>
          </p:cNvSpPr>
          <p:nvPr/>
        </p:nvSpPr>
        <p:spPr bwMode="auto">
          <a:xfrm>
            <a:off x="1801990" y="1166813"/>
            <a:ext cx="1411" cy="38100"/>
          </a:xfrm>
          <a:custGeom>
            <a:avLst/>
            <a:gdLst>
              <a:gd name="T0" fmla="*/ 0 w 1"/>
              <a:gd name="T1" fmla="*/ 0 h 24"/>
              <a:gd name="T2" fmla="*/ 0 w 1"/>
              <a:gd name="T3" fmla="*/ 23 h 24"/>
              <a:gd name="T4" fmla="*/ 0 w 1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4">
                <a:moveTo>
                  <a:pt x="0" y="0"/>
                </a:moveTo>
                <a:lnTo>
                  <a:pt x="0" y="23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55" name="Freeform 223"/>
          <p:cNvSpPr>
            <a:spLocks/>
          </p:cNvSpPr>
          <p:nvPr/>
        </p:nvSpPr>
        <p:spPr bwMode="auto">
          <a:xfrm>
            <a:off x="1772356" y="1203326"/>
            <a:ext cx="31044" cy="80963"/>
          </a:xfrm>
          <a:custGeom>
            <a:avLst/>
            <a:gdLst>
              <a:gd name="T0" fmla="*/ 21 w 22"/>
              <a:gd name="T1" fmla="*/ 0 h 51"/>
              <a:gd name="T2" fmla="*/ 0 w 22"/>
              <a:gd name="T3" fmla="*/ 50 h 51"/>
              <a:gd name="T4" fmla="*/ 21 w 22"/>
              <a:gd name="T5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51">
                <a:moveTo>
                  <a:pt x="21" y="0"/>
                </a:moveTo>
                <a:lnTo>
                  <a:pt x="0" y="50"/>
                </a:lnTo>
                <a:lnTo>
                  <a:pt x="21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56" name="Freeform 224"/>
          <p:cNvSpPr>
            <a:spLocks/>
          </p:cNvSpPr>
          <p:nvPr/>
        </p:nvSpPr>
        <p:spPr bwMode="auto">
          <a:xfrm>
            <a:off x="1772355" y="1282701"/>
            <a:ext cx="1412" cy="36513"/>
          </a:xfrm>
          <a:custGeom>
            <a:avLst/>
            <a:gdLst>
              <a:gd name="T0" fmla="*/ 0 w 1"/>
              <a:gd name="T1" fmla="*/ 0 h 23"/>
              <a:gd name="T2" fmla="*/ 0 w 1"/>
              <a:gd name="T3" fmla="*/ 22 h 23"/>
              <a:gd name="T4" fmla="*/ 0 w 1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3">
                <a:moveTo>
                  <a:pt x="0" y="0"/>
                </a:moveTo>
                <a:lnTo>
                  <a:pt x="0" y="22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57" name="Freeform 225"/>
          <p:cNvSpPr>
            <a:spLocks/>
          </p:cNvSpPr>
          <p:nvPr/>
        </p:nvSpPr>
        <p:spPr bwMode="auto">
          <a:xfrm>
            <a:off x="1772356" y="1317625"/>
            <a:ext cx="12700" cy="12700"/>
          </a:xfrm>
          <a:custGeom>
            <a:avLst/>
            <a:gdLst>
              <a:gd name="T0" fmla="*/ 0 w 8"/>
              <a:gd name="T1" fmla="*/ 0 h 8"/>
              <a:gd name="T2" fmla="*/ 7 w 8"/>
              <a:gd name="T3" fmla="*/ 7 h 8"/>
              <a:gd name="T4" fmla="*/ 0 w 8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8">
                <a:moveTo>
                  <a:pt x="0" y="0"/>
                </a:moveTo>
                <a:lnTo>
                  <a:pt x="7" y="7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58" name="Freeform 226"/>
          <p:cNvSpPr>
            <a:spLocks/>
          </p:cNvSpPr>
          <p:nvPr/>
        </p:nvSpPr>
        <p:spPr bwMode="auto">
          <a:xfrm>
            <a:off x="1739900" y="1328739"/>
            <a:ext cx="45156" cy="14287"/>
          </a:xfrm>
          <a:custGeom>
            <a:avLst/>
            <a:gdLst>
              <a:gd name="T0" fmla="*/ 30 w 31"/>
              <a:gd name="T1" fmla="*/ 0 h 9"/>
              <a:gd name="T2" fmla="*/ 0 w 31"/>
              <a:gd name="T3" fmla="*/ 8 h 9"/>
              <a:gd name="T4" fmla="*/ 30 w 31"/>
              <a:gd name="T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" h="9">
                <a:moveTo>
                  <a:pt x="30" y="0"/>
                </a:moveTo>
                <a:lnTo>
                  <a:pt x="0" y="8"/>
                </a:lnTo>
                <a:lnTo>
                  <a:pt x="3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59" name="Freeform 227"/>
          <p:cNvSpPr>
            <a:spLocks/>
          </p:cNvSpPr>
          <p:nvPr/>
        </p:nvSpPr>
        <p:spPr bwMode="auto">
          <a:xfrm>
            <a:off x="1739900" y="1341438"/>
            <a:ext cx="22578" cy="36512"/>
          </a:xfrm>
          <a:custGeom>
            <a:avLst/>
            <a:gdLst>
              <a:gd name="T0" fmla="*/ 0 w 16"/>
              <a:gd name="T1" fmla="*/ 0 h 23"/>
              <a:gd name="T2" fmla="*/ 15 w 16"/>
              <a:gd name="T3" fmla="*/ 22 h 23"/>
              <a:gd name="T4" fmla="*/ 0 w 16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23">
                <a:moveTo>
                  <a:pt x="0" y="0"/>
                </a:moveTo>
                <a:lnTo>
                  <a:pt x="15" y="22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60" name="Freeform 228"/>
          <p:cNvSpPr>
            <a:spLocks/>
          </p:cNvSpPr>
          <p:nvPr/>
        </p:nvSpPr>
        <p:spPr bwMode="auto">
          <a:xfrm>
            <a:off x="1761067" y="1352550"/>
            <a:ext cx="12700" cy="25400"/>
          </a:xfrm>
          <a:custGeom>
            <a:avLst/>
            <a:gdLst>
              <a:gd name="T0" fmla="*/ 0 w 9"/>
              <a:gd name="T1" fmla="*/ 15 h 16"/>
              <a:gd name="T2" fmla="*/ 8 w 9"/>
              <a:gd name="T3" fmla="*/ 0 h 16"/>
              <a:gd name="T4" fmla="*/ 0 w 9"/>
              <a:gd name="T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16">
                <a:moveTo>
                  <a:pt x="0" y="15"/>
                </a:moveTo>
                <a:lnTo>
                  <a:pt x="8" y="0"/>
                </a:lnTo>
                <a:lnTo>
                  <a:pt x="0" y="1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61" name="Freeform 229"/>
          <p:cNvSpPr>
            <a:spLocks/>
          </p:cNvSpPr>
          <p:nvPr/>
        </p:nvSpPr>
        <p:spPr bwMode="auto">
          <a:xfrm>
            <a:off x="1772356" y="1352550"/>
            <a:ext cx="19756" cy="1588"/>
          </a:xfrm>
          <a:custGeom>
            <a:avLst/>
            <a:gdLst>
              <a:gd name="T0" fmla="*/ 0 w 14"/>
              <a:gd name="T1" fmla="*/ 0 h 1"/>
              <a:gd name="T2" fmla="*/ 13 w 14"/>
              <a:gd name="T3" fmla="*/ 0 h 1"/>
              <a:gd name="T4" fmla="*/ 0 w 14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62" name="Freeform 230"/>
          <p:cNvSpPr>
            <a:spLocks/>
          </p:cNvSpPr>
          <p:nvPr/>
        </p:nvSpPr>
        <p:spPr bwMode="auto">
          <a:xfrm>
            <a:off x="1790700" y="1238250"/>
            <a:ext cx="22578" cy="115888"/>
          </a:xfrm>
          <a:custGeom>
            <a:avLst/>
            <a:gdLst>
              <a:gd name="T0" fmla="*/ 0 w 16"/>
              <a:gd name="T1" fmla="*/ 72 h 73"/>
              <a:gd name="T2" fmla="*/ 15 w 16"/>
              <a:gd name="T3" fmla="*/ 0 h 73"/>
              <a:gd name="T4" fmla="*/ 0 w 16"/>
              <a:gd name="T5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73">
                <a:moveTo>
                  <a:pt x="0" y="72"/>
                </a:moveTo>
                <a:lnTo>
                  <a:pt x="15" y="0"/>
                </a:lnTo>
                <a:lnTo>
                  <a:pt x="0" y="7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63" name="Freeform 231"/>
          <p:cNvSpPr>
            <a:spLocks/>
          </p:cNvSpPr>
          <p:nvPr/>
        </p:nvSpPr>
        <p:spPr bwMode="auto">
          <a:xfrm>
            <a:off x="1811866" y="1203326"/>
            <a:ext cx="1412" cy="36513"/>
          </a:xfrm>
          <a:custGeom>
            <a:avLst/>
            <a:gdLst>
              <a:gd name="T0" fmla="*/ 0 w 1"/>
              <a:gd name="T1" fmla="*/ 22 h 23"/>
              <a:gd name="T2" fmla="*/ 0 w 1"/>
              <a:gd name="T3" fmla="*/ 0 h 23"/>
              <a:gd name="T4" fmla="*/ 0 w 1"/>
              <a:gd name="T5" fmla="*/ 2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3">
                <a:moveTo>
                  <a:pt x="0" y="22"/>
                </a:moveTo>
                <a:lnTo>
                  <a:pt x="0" y="0"/>
                </a:lnTo>
                <a:lnTo>
                  <a:pt x="0" y="2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64" name="Freeform 232"/>
          <p:cNvSpPr>
            <a:spLocks/>
          </p:cNvSpPr>
          <p:nvPr/>
        </p:nvSpPr>
        <p:spPr bwMode="auto">
          <a:xfrm>
            <a:off x="1811867" y="1144589"/>
            <a:ext cx="55034" cy="60325"/>
          </a:xfrm>
          <a:custGeom>
            <a:avLst/>
            <a:gdLst>
              <a:gd name="T0" fmla="*/ 0 w 39"/>
              <a:gd name="T1" fmla="*/ 37 h 38"/>
              <a:gd name="T2" fmla="*/ 38 w 39"/>
              <a:gd name="T3" fmla="*/ 0 h 38"/>
              <a:gd name="T4" fmla="*/ 0 w 39"/>
              <a:gd name="T5" fmla="*/ 3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8">
                <a:moveTo>
                  <a:pt x="0" y="37"/>
                </a:moveTo>
                <a:lnTo>
                  <a:pt x="38" y="0"/>
                </a:lnTo>
                <a:lnTo>
                  <a:pt x="0" y="3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65" name="Freeform 233"/>
          <p:cNvSpPr>
            <a:spLocks/>
          </p:cNvSpPr>
          <p:nvPr/>
        </p:nvSpPr>
        <p:spPr bwMode="auto">
          <a:xfrm>
            <a:off x="1844323" y="1074739"/>
            <a:ext cx="22578" cy="71437"/>
          </a:xfrm>
          <a:custGeom>
            <a:avLst/>
            <a:gdLst>
              <a:gd name="T0" fmla="*/ 15 w 16"/>
              <a:gd name="T1" fmla="*/ 44 h 45"/>
              <a:gd name="T2" fmla="*/ 0 w 16"/>
              <a:gd name="T3" fmla="*/ 0 h 45"/>
              <a:gd name="T4" fmla="*/ 15 w 16"/>
              <a:gd name="T5" fmla="*/ 4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45">
                <a:moveTo>
                  <a:pt x="15" y="44"/>
                </a:moveTo>
                <a:lnTo>
                  <a:pt x="0" y="0"/>
                </a:lnTo>
                <a:lnTo>
                  <a:pt x="15" y="44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66" name="Freeform 234"/>
          <p:cNvSpPr>
            <a:spLocks/>
          </p:cNvSpPr>
          <p:nvPr/>
        </p:nvSpPr>
        <p:spPr bwMode="auto">
          <a:xfrm>
            <a:off x="1844323" y="1074739"/>
            <a:ext cx="1411" cy="60325"/>
          </a:xfrm>
          <a:custGeom>
            <a:avLst/>
            <a:gdLst>
              <a:gd name="T0" fmla="*/ 0 w 1"/>
              <a:gd name="T1" fmla="*/ 0 h 38"/>
              <a:gd name="T2" fmla="*/ 0 w 1"/>
              <a:gd name="T3" fmla="*/ 37 h 38"/>
              <a:gd name="T4" fmla="*/ 0 w 1"/>
              <a:gd name="T5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38">
                <a:moveTo>
                  <a:pt x="0" y="0"/>
                </a:moveTo>
                <a:lnTo>
                  <a:pt x="0" y="37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67" name="Freeform 235"/>
          <p:cNvSpPr>
            <a:spLocks/>
          </p:cNvSpPr>
          <p:nvPr/>
        </p:nvSpPr>
        <p:spPr bwMode="auto">
          <a:xfrm>
            <a:off x="1823155" y="1096963"/>
            <a:ext cx="22578" cy="38100"/>
          </a:xfrm>
          <a:custGeom>
            <a:avLst/>
            <a:gdLst>
              <a:gd name="T0" fmla="*/ 15 w 16"/>
              <a:gd name="T1" fmla="*/ 23 h 24"/>
              <a:gd name="T2" fmla="*/ 0 w 16"/>
              <a:gd name="T3" fmla="*/ 0 h 24"/>
              <a:gd name="T4" fmla="*/ 15 w 16"/>
              <a:gd name="T5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24">
                <a:moveTo>
                  <a:pt x="15" y="23"/>
                </a:moveTo>
                <a:lnTo>
                  <a:pt x="0" y="0"/>
                </a:lnTo>
                <a:lnTo>
                  <a:pt x="15" y="23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68" name="Freeform 236"/>
          <p:cNvSpPr>
            <a:spLocks/>
          </p:cNvSpPr>
          <p:nvPr/>
        </p:nvSpPr>
        <p:spPr bwMode="auto">
          <a:xfrm>
            <a:off x="1823156" y="1063626"/>
            <a:ext cx="12700" cy="34925"/>
          </a:xfrm>
          <a:custGeom>
            <a:avLst/>
            <a:gdLst>
              <a:gd name="T0" fmla="*/ 0 w 8"/>
              <a:gd name="T1" fmla="*/ 21 h 22"/>
              <a:gd name="T2" fmla="*/ 7 w 8"/>
              <a:gd name="T3" fmla="*/ 0 h 22"/>
              <a:gd name="T4" fmla="*/ 0 w 8"/>
              <a:gd name="T5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22">
                <a:moveTo>
                  <a:pt x="0" y="21"/>
                </a:moveTo>
                <a:lnTo>
                  <a:pt x="7" y="0"/>
                </a:lnTo>
                <a:lnTo>
                  <a:pt x="0" y="21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69" name="Freeform 237"/>
          <p:cNvSpPr>
            <a:spLocks/>
          </p:cNvSpPr>
          <p:nvPr/>
        </p:nvSpPr>
        <p:spPr bwMode="auto">
          <a:xfrm>
            <a:off x="1833034" y="1063625"/>
            <a:ext cx="22578" cy="12700"/>
          </a:xfrm>
          <a:custGeom>
            <a:avLst/>
            <a:gdLst>
              <a:gd name="T0" fmla="*/ 0 w 16"/>
              <a:gd name="T1" fmla="*/ 0 h 8"/>
              <a:gd name="T2" fmla="*/ 15 w 16"/>
              <a:gd name="T3" fmla="*/ 7 h 8"/>
              <a:gd name="T4" fmla="*/ 0 w 16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8">
                <a:moveTo>
                  <a:pt x="0" y="0"/>
                </a:moveTo>
                <a:lnTo>
                  <a:pt x="15" y="7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70" name="Freeform 238"/>
          <p:cNvSpPr>
            <a:spLocks/>
          </p:cNvSpPr>
          <p:nvPr/>
        </p:nvSpPr>
        <p:spPr bwMode="auto">
          <a:xfrm>
            <a:off x="1854200" y="1063625"/>
            <a:ext cx="1412" cy="12700"/>
          </a:xfrm>
          <a:custGeom>
            <a:avLst/>
            <a:gdLst>
              <a:gd name="T0" fmla="*/ 0 w 1"/>
              <a:gd name="T1" fmla="*/ 7 h 8"/>
              <a:gd name="T2" fmla="*/ 0 w 1"/>
              <a:gd name="T3" fmla="*/ 0 h 8"/>
              <a:gd name="T4" fmla="*/ 0 w 1"/>
              <a:gd name="T5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8">
                <a:moveTo>
                  <a:pt x="0" y="7"/>
                </a:moveTo>
                <a:lnTo>
                  <a:pt x="0" y="0"/>
                </a:lnTo>
                <a:lnTo>
                  <a:pt x="0" y="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71" name="Freeform 239"/>
          <p:cNvSpPr>
            <a:spLocks/>
          </p:cNvSpPr>
          <p:nvPr/>
        </p:nvSpPr>
        <p:spPr bwMode="auto">
          <a:xfrm>
            <a:off x="1833034" y="1016001"/>
            <a:ext cx="22578" cy="49213"/>
          </a:xfrm>
          <a:custGeom>
            <a:avLst/>
            <a:gdLst>
              <a:gd name="T0" fmla="*/ 15 w 16"/>
              <a:gd name="T1" fmla="*/ 30 h 31"/>
              <a:gd name="T2" fmla="*/ 0 w 16"/>
              <a:gd name="T3" fmla="*/ 0 h 31"/>
              <a:gd name="T4" fmla="*/ 15 w 16"/>
              <a:gd name="T5" fmla="*/ 3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31">
                <a:moveTo>
                  <a:pt x="15" y="30"/>
                </a:moveTo>
                <a:lnTo>
                  <a:pt x="0" y="0"/>
                </a:lnTo>
                <a:lnTo>
                  <a:pt x="15" y="3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72" name="Freeform 240"/>
          <p:cNvSpPr>
            <a:spLocks/>
          </p:cNvSpPr>
          <p:nvPr/>
        </p:nvSpPr>
        <p:spPr bwMode="auto">
          <a:xfrm>
            <a:off x="1833034" y="1016000"/>
            <a:ext cx="2822" cy="12700"/>
          </a:xfrm>
          <a:custGeom>
            <a:avLst/>
            <a:gdLst>
              <a:gd name="T0" fmla="*/ 0 w 1"/>
              <a:gd name="T1" fmla="*/ 0 h 8"/>
              <a:gd name="T2" fmla="*/ 0 w 1"/>
              <a:gd name="T3" fmla="*/ 7 h 8"/>
              <a:gd name="T4" fmla="*/ 0 w 1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8">
                <a:moveTo>
                  <a:pt x="0" y="0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73" name="Freeform 241"/>
          <p:cNvSpPr>
            <a:spLocks/>
          </p:cNvSpPr>
          <p:nvPr/>
        </p:nvSpPr>
        <p:spPr bwMode="auto">
          <a:xfrm>
            <a:off x="1833034" y="1027113"/>
            <a:ext cx="2822" cy="25400"/>
          </a:xfrm>
          <a:custGeom>
            <a:avLst/>
            <a:gdLst>
              <a:gd name="T0" fmla="*/ 0 w 1"/>
              <a:gd name="T1" fmla="*/ 0 h 16"/>
              <a:gd name="T2" fmla="*/ 0 w 1"/>
              <a:gd name="T3" fmla="*/ 15 h 16"/>
              <a:gd name="T4" fmla="*/ 0 w 1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6">
                <a:moveTo>
                  <a:pt x="0" y="0"/>
                </a:moveTo>
                <a:lnTo>
                  <a:pt x="0" y="1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74" name="Freeform 242"/>
          <p:cNvSpPr>
            <a:spLocks/>
          </p:cNvSpPr>
          <p:nvPr/>
        </p:nvSpPr>
        <p:spPr bwMode="auto">
          <a:xfrm>
            <a:off x="1790700" y="1050925"/>
            <a:ext cx="45156" cy="14288"/>
          </a:xfrm>
          <a:custGeom>
            <a:avLst/>
            <a:gdLst>
              <a:gd name="T0" fmla="*/ 30 w 31"/>
              <a:gd name="T1" fmla="*/ 0 h 9"/>
              <a:gd name="T2" fmla="*/ 0 w 31"/>
              <a:gd name="T3" fmla="*/ 8 h 9"/>
              <a:gd name="T4" fmla="*/ 30 w 31"/>
              <a:gd name="T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" h="9">
                <a:moveTo>
                  <a:pt x="30" y="0"/>
                </a:moveTo>
                <a:lnTo>
                  <a:pt x="0" y="8"/>
                </a:lnTo>
                <a:lnTo>
                  <a:pt x="3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75" name="Freeform 243"/>
          <p:cNvSpPr>
            <a:spLocks/>
          </p:cNvSpPr>
          <p:nvPr/>
        </p:nvSpPr>
        <p:spPr bwMode="auto">
          <a:xfrm>
            <a:off x="1790700" y="1063625"/>
            <a:ext cx="22578" cy="58738"/>
          </a:xfrm>
          <a:custGeom>
            <a:avLst/>
            <a:gdLst>
              <a:gd name="T0" fmla="*/ 0 w 16"/>
              <a:gd name="T1" fmla="*/ 0 h 37"/>
              <a:gd name="T2" fmla="*/ 15 w 16"/>
              <a:gd name="T3" fmla="*/ 36 h 37"/>
              <a:gd name="T4" fmla="*/ 0 w 16"/>
              <a:gd name="T5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37">
                <a:moveTo>
                  <a:pt x="0" y="0"/>
                </a:moveTo>
                <a:lnTo>
                  <a:pt x="15" y="36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76" name="Freeform 244"/>
          <p:cNvSpPr>
            <a:spLocks/>
          </p:cNvSpPr>
          <p:nvPr/>
        </p:nvSpPr>
        <p:spPr bwMode="auto">
          <a:xfrm>
            <a:off x="1811867" y="1120775"/>
            <a:ext cx="23989" cy="25400"/>
          </a:xfrm>
          <a:custGeom>
            <a:avLst/>
            <a:gdLst>
              <a:gd name="T0" fmla="*/ 0 w 16"/>
              <a:gd name="T1" fmla="*/ 0 h 16"/>
              <a:gd name="T2" fmla="*/ 15 w 16"/>
              <a:gd name="T3" fmla="*/ 15 h 16"/>
              <a:gd name="T4" fmla="*/ 0 w 16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16">
                <a:moveTo>
                  <a:pt x="0" y="0"/>
                </a:moveTo>
                <a:lnTo>
                  <a:pt x="15" y="1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77" name="Freeform 245"/>
          <p:cNvSpPr>
            <a:spLocks/>
          </p:cNvSpPr>
          <p:nvPr/>
        </p:nvSpPr>
        <p:spPr bwMode="auto">
          <a:xfrm>
            <a:off x="1833034" y="1144588"/>
            <a:ext cx="2822" cy="36512"/>
          </a:xfrm>
          <a:custGeom>
            <a:avLst/>
            <a:gdLst>
              <a:gd name="T0" fmla="*/ 0 w 1"/>
              <a:gd name="T1" fmla="*/ 0 h 23"/>
              <a:gd name="T2" fmla="*/ 0 w 1"/>
              <a:gd name="T3" fmla="*/ 22 h 23"/>
              <a:gd name="T4" fmla="*/ 0 w 1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3">
                <a:moveTo>
                  <a:pt x="0" y="0"/>
                </a:moveTo>
                <a:lnTo>
                  <a:pt x="0" y="22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78" name="Freeform 246"/>
          <p:cNvSpPr>
            <a:spLocks/>
          </p:cNvSpPr>
          <p:nvPr/>
        </p:nvSpPr>
        <p:spPr bwMode="auto">
          <a:xfrm>
            <a:off x="1772356" y="1050926"/>
            <a:ext cx="63500" cy="130175"/>
          </a:xfrm>
          <a:custGeom>
            <a:avLst/>
            <a:gdLst>
              <a:gd name="T0" fmla="*/ 43 w 44"/>
              <a:gd name="T1" fmla="*/ 81 h 82"/>
              <a:gd name="T2" fmla="*/ 0 w 44"/>
              <a:gd name="T3" fmla="*/ 0 h 82"/>
              <a:gd name="T4" fmla="*/ 43 w 44"/>
              <a:gd name="T5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82">
                <a:moveTo>
                  <a:pt x="43" y="81"/>
                </a:moveTo>
                <a:lnTo>
                  <a:pt x="0" y="0"/>
                </a:lnTo>
                <a:lnTo>
                  <a:pt x="43" y="81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79" name="Freeform 247"/>
          <p:cNvSpPr>
            <a:spLocks/>
          </p:cNvSpPr>
          <p:nvPr/>
        </p:nvSpPr>
        <p:spPr bwMode="auto">
          <a:xfrm>
            <a:off x="1772355" y="993775"/>
            <a:ext cx="52212" cy="58738"/>
          </a:xfrm>
          <a:custGeom>
            <a:avLst/>
            <a:gdLst>
              <a:gd name="T0" fmla="*/ 0 w 37"/>
              <a:gd name="T1" fmla="*/ 36 h 37"/>
              <a:gd name="T2" fmla="*/ 36 w 37"/>
              <a:gd name="T3" fmla="*/ 0 h 37"/>
              <a:gd name="T4" fmla="*/ 0 w 37"/>
              <a:gd name="T5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7">
                <a:moveTo>
                  <a:pt x="0" y="36"/>
                </a:moveTo>
                <a:lnTo>
                  <a:pt x="36" y="0"/>
                </a:lnTo>
                <a:lnTo>
                  <a:pt x="0" y="36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80" name="Freeform 248"/>
          <p:cNvSpPr>
            <a:spLocks/>
          </p:cNvSpPr>
          <p:nvPr/>
        </p:nvSpPr>
        <p:spPr bwMode="auto">
          <a:xfrm>
            <a:off x="1823155" y="946151"/>
            <a:ext cx="1412" cy="49213"/>
          </a:xfrm>
          <a:custGeom>
            <a:avLst/>
            <a:gdLst>
              <a:gd name="T0" fmla="*/ 0 w 1"/>
              <a:gd name="T1" fmla="*/ 30 h 31"/>
              <a:gd name="T2" fmla="*/ 0 w 1"/>
              <a:gd name="T3" fmla="*/ 0 h 31"/>
              <a:gd name="T4" fmla="*/ 0 w 1"/>
              <a:gd name="T5" fmla="*/ 3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31">
                <a:moveTo>
                  <a:pt x="0" y="30"/>
                </a:moveTo>
                <a:lnTo>
                  <a:pt x="0" y="0"/>
                </a:lnTo>
                <a:lnTo>
                  <a:pt x="0" y="3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81" name="Freeform 249"/>
          <p:cNvSpPr>
            <a:spLocks/>
          </p:cNvSpPr>
          <p:nvPr/>
        </p:nvSpPr>
        <p:spPr bwMode="auto">
          <a:xfrm>
            <a:off x="1823155" y="946150"/>
            <a:ext cx="22578" cy="60325"/>
          </a:xfrm>
          <a:custGeom>
            <a:avLst/>
            <a:gdLst>
              <a:gd name="T0" fmla="*/ 0 w 16"/>
              <a:gd name="T1" fmla="*/ 0 h 38"/>
              <a:gd name="T2" fmla="*/ 15 w 16"/>
              <a:gd name="T3" fmla="*/ 37 h 38"/>
              <a:gd name="T4" fmla="*/ 0 w 16"/>
              <a:gd name="T5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38">
                <a:moveTo>
                  <a:pt x="0" y="0"/>
                </a:moveTo>
                <a:lnTo>
                  <a:pt x="15" y="37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82" name="Freeform 250"/>
          <p:cNvSpPr>
            <a:spLocks/>
          </p:cNvSpPr>
          <p:nvPr/>
        </p:nvSpPr>
        <p:spPr bwMode="auto">
          <a:xfrm>
            <a:off x="1844323" y="969963"/>
            <a:ext cx="11289" cy="36512"/>
          </a:xfrm>
          <a:custGeom>
            <a:avLst/>
            <a:gdLst>
              <a:gd name="T0" fmla="*/ 0 w 8"/>
              <a:gd name="T1" fmla="*/ 22 h 23"/>
              <a:gd name="T2" fmla="*/ 7 w 8"/>
              <a:gd name="T3" fmla="*/ 0 h 23"/>
              <a:gd name="T4" fmla="*/ 0 w 8"/>
              <a:gd name="T5" fmla="*/ 2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23">
                <a:moveTo>
                  <a:pt x="0" y="22"/>
                </a:moveTo>
                <a:lnTo>
                  <a:pt x="7" y="0"/>
                </a:lnTo>
                <a:lnTo>
                  <a:pt x="0" y="2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83" name="Freeform 251"/>
          <p:cNvSpPr>
            <a:spLocks/>
          </p:cNvSpPr>
          <p:nvPr/>
        </p:nvSpPr>
        <p:spPr bwMode="auto">
          <a:xfrm>
            <a:off x="1854201" y="969964"/>
            <a:ext cx="21167" cy="1587"/>
          </a:xfrm>
          <a:custGeom>
            <a:avLst/>
            <a:gdLst>
              <a:gd name="T0" fmla="*/ 0 w 15"/>
              <a:gd name="T1" fmla="*/ 0 h 1"/>
              <a:gd name="T2" fmla="*/ 14 w 15"/>
              <a:gd name="T3" fmla="*/ 0 h 1"/>
              <a:gd name="T4" fmla="*/ 0 w 15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1">
                <a:moveTo>
                  <a:pt x="0" y="0"/>
                </a:moveTo>
                <a:lnTo>
                  <a:pt x="14" y="0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84" name="Freeform 252"/>
          <p:cNvSpPr>
            <a:spLocks/>
          </p:cNvSpPr>
          <p:nvPr/>
        </p:nvSpPr>
        <p:spPr bwMode="auto">
          <a:xfrm>
            <a:off x="1873955" y="911225"/>
            <a:ext cx="1412" cy="60325"/>
          </a:xfrm>
          <a:custGeom>
            <a:avLst/>
            <a:gdLst>
              <a:gd name="T0" fmla="*/ 0 w 1"/>
              <a:gd name="T1" fmla="*/ 37 h 38"/>
              <a:gd name="T2" fmla="*/ 0 w 1"/>
              <a:gd name="T3" fmla="*/ 0 h 38"/>
              <a:gd name="T4" fmla="*/ 0 w 1"/>
              <a:gd name="T5" fmla="*/ 3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38">
                <a:moveTo>
                  <a:pt x="0" y="37"/>
                </a:moveTo>
                <a:lnTo>
                  <a:pt x="0" y="0"/>
                </a:lnTo>
                <a:lnTo>
                  <a:pt x="0" y="3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85" name="Freeform 253"/>
          <p:cNvSpPr>
            <a:spLocks/>
          </p:cNvSpPr>
          <p:nvPr/>
        </p:nvSpPr>
        <p:spPr bwMode="auto">
          <a:xfrm>
            <a:off x="1844323" y="911226"/>
            <a:ext cx="31044" cy="23813"/>
          </a:xfrm>
          <a:custGeom>
            <a:avLst/>
            <a:gdLst>
              <a:gd name="T0" fmla="*/ 21 w 22"/>
              <a:gd name="T1" fmla="*/ 0 h 15"/>
              <a:gd name="T2" fmla="*/ 0 w 22"/>
              <a:gd name="T3" fmla="*/ 14 h 15"/>
              <a:gd name="T4" fmla="*/ 21 w 22"/>
              <a:gd name="T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5">
                <a:moveTo>
                  <a:pt x="21" y="0"/>
                </a:moveTo>
                <a:lnTo>
                  <a:pt x="0" y="14"/>
                </a:lnTo>
                <a:lnTo>
                  <a:pt x="21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86" name="Freeform 254"/>
          <p:cNvSpPr>
            <a:spLocks/>
          </p:cNvSpPr>
          <p:nvPr/>
        </p:nvSpPr>
        <p:spPr bwMode="auto">
          <a:xfrm>
            <a:off x="1833034" y="911226"/>
            <a:ext cx="12700" cy="23813"/>
          </a:xfrm>
          <a:custGeom>
            <a:avLst/>
            <a:gdLst>
              <a:gd name="T0" fmla="*/ 8 w 9"/>
              <a:gd name="T1" fmla="*/ 14 h 15"/>
              <a:gd name="T2" fmla="*/ 0 w 9"/>
              <a:gd name="T3" fmla="*/ 0 h 15"/>
              <a:gd name="T4" fmla="*/ 8 w 9"/>
              <a:gd name="T5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15">
                <a:moveTo>
                  <a:pt x="8" y="14"/>
                </a:moveTo>
                <a:lnTo>
                  <a:pt x="0" y="0"/>
                </a:lnTo>
                <a:lnTo>
                  <a:pt x="8" y="14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87" name="Freeform 255"/>
          <p:cNvSpPr>
            <a:spLocks/>
          </p:cNvSpPr>
          <p:nvPr/>
        </p:nvSpPr>
        <p:spPr bwMode="auto">
          <a:xfrm>
            <a:off x="1833034" y="819151"/>
            <a:ext cx="12700" cy="93663"/>
          </a:xfrm>
          <a:custGeom>
            <a:avLst/>
            <a:gdLst>
              <a:gd name="T0" fmla="*/ 0 w 9"/>
              <a:gd name="T1" fmla="*/ 58 h 59"/>
              <a:gd name="T2" fmla="*/ 8 w 9"/>
              <a:gd name="T3" fmla="*/ 0 h 59"/>
              <a:gd name="T4" fmla="*/ 0 w 9"/>
              <a:gd name="T5" fmla="*/ 5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59">
                <a:moveTo>
                  <a:pt x="0" y="58"/>
                </a:moveTo>
                <a:lnTo>
                  <a:pt x="8" y="0"/>
                </a:lnTo>
                <a:lnTo>
                  <a:pt x="0" y="58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88" name="Freeform 256"/>
          <p:cNvSpPr>
            <a:spLocks/>
          </p:cNvSpPr>
          <p:nvPr/>
        </p:nvSpPr>
        <p:spPr bwMode="auto">
          <a:xfrm>
            <a:off x="1844323" y="819151"/>
            <a:ext cx="1097844" cy="315913"/>
          </a:xfrm>
          <a:custGeom>
            <a:avLst/>
            <a:gdLst>
              <a:gd name="T0" fmla="*/ 0 w 778"/>
              <a:gd name="T1" fmla="*/ 0 h 199"/>
              <a:gd name="T2" fmla="*/ 777 w 778"/>
              <a:gd name="T3" fmla="*/ 198 h 199"/>
              <a:gd name="T4" fmla="*/ 0 w 778"/>
              <a:gd name="T5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78" h="199">
                <a:moveTo>
                  <a:pt x="0" y="0"/>
                </a:moveTo>
                <a:lnTo>
                  <a:pt x="777" y="198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89" name="Freeform 257"/>
          <p:cNvSpPr>
            <a:spLocks/>
          </p:cNvSpPr>
          <p:nvPr/>
        </p:nvSpPr>
        <p:spPr bwMode="auto">
          <a:xfrm>
            <a:off x="2762956" y="1133475"/>
            <a:ext cx="179212" cy="825500"/>
          </a:xfrm>
          <a:custGeom>
            <a:avLst/>
            <a:gdLst>
              <a:gd name="T0" fmla="*/ 126 w 127"/>
              <a:gd name="T1" fmla="*/ 0 h 520"/>
              <a:gd name="T2" fmla="*/ 0 w 127"/>
              <a:gd name="T3" fmla="*/ 519 h 520"/>
              <a:gd name="T4" fmla="*/ 126 w 127"/>
              <a:gd name="T5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7" h="520">
                <a:moveTo>
                  <a:pt x="126" y="0"/>
                </a:moveTo>
                <a:lnTo>
                  <a:pt x="0" y="519"/>
                </a:lnTo>
                <a:lnTo>
                  <a:pt x="126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90" name="Freeform 258"/>
          <p:cNvSpPr>
            <a:spLocks/>
          </p:cNvSpPr>
          <p:nvPr/>
        </p:nvSpPr>
        <p:spPr bwMode="auto">
          <a:xfrm>
            <a:off x="2762955" y="1957388"/>
            <a:ext cx="1412" cy="95250"/>
          </a:xfrm>
          <a:custGeom>
            <a:avLst/>
            <a:gdLst>
              <a:gd name="T0" fmla="*/ 0 w 1"/>
              <a:gd name="T1" fmla="*/ 0 h 60"/>
              <a:gd name="T2" fmla="*/ 0 w 1"/>
              <a:gd name="T3" fmla="*/ 59 h 60"/>
              <a:gd name="T4" fmla="*/ 0 w 1"/>
              <a:gd name="T5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60">
                <a:moveTo>
                  <a:pt x="0" y="0"/>
                </a:moveTo>
                <a:lnTo>
                  <a:pt x="0" y="59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91" name="Freeform 259"/>
          <p:cNvSpPr>
            <a:spLocks/>
          </p:cNvSpPr>
          <p:nvPr/>
        </p:nvSpPr>
        <p:spPr bwMode="auto">
          <a:xfrm>
            <a:off x="2762955" y="2051051"/>
            <a:ext cx="1412" cy="23813"/>
          </a:xfrm>
          <a:custGeom>
            <a:avLst/>
            <a:gdLst>
              <a:gd name="T0" fmla="*/ 0 w 1"/>
              <a:gd name="T1" fmla="*/ 0 h 15"/>
              <a:gd name="T2" fmla="*/ 0 w 1"/>
              <a:gd name="T3" fmla="*/ 14 h 15"/>
              <a:gd name="T4" fmla="*/ 0 w 1"/>
              <a:gd name="T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5">
                <a:moveTo>
                  <a:pt x="0" y="0"/>
                </a:moveTo>
                <a:lnTo>
                  <a:pt x="0" y="14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92" name="Freeform 260"/>
          <p:cNvSpPr>
            <a:spLocks/>
          </p:cNvSpPr>
          <p:nvPr/>
        </p:nvSpPr>
        <p:spPr bwMode="auto">
          <a:xfrm>
            <a:off x="1790700" y="900113"/>
            <a:ext cx="33867" cy="25400"/>
          </a:xfrm>
          <a:custGeom>
            <a:avLst/>
            <a:gdLst>
              <a:gd name="T0" fmla="*/ 0 w 24"/>
              <a:gd name="T1" fmla="*/ 0 h 16"/>
              <a:gd name="T2" fmla="*/ 23 w 24"/>
              <a:gd name="T3" fmla="*/ 15 h 16"/>
              <a:gd name="T4" fmla="*/ 0 w 24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16">
                <a:moveTo>
                  <a:pt x="0" y="0"/>
                </a:moveTo>
                <a:lnTo>
                  <a:pt x="23" y="1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93" name="Freeform 261"/>
          <p:cNvSpPr>
            <a:spLocks/>
          </p:cNvSpPr>
          <p:nvPr/>
        </p:nvSpPr>
        <p:spPr bwMode="auto">
          <a:xfrm>
            <a:off x="1782234" y="923925"/>
            <a:ext cx="42333" cy="71438"/>
          </a:xfrm>
          <a:custGeom>
            <a:avLst/>
            <a:gdLst>
              <a:gd name="T0" fmla="*/ 29 w 30"/>
              <a:gd name="T1" fmla="*/ 0 h 45"/>
              <a:gd name="T2" fmla="*/ 0 w 30"/>
              <a:gd name="T3" fmla="*/ 44 h 45"/>
              <a:gd name="T4" fmla="*/ 29 w 30"/>
              <a:gd name="T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45">
                <a:moveTo>
                  <a:pt x="29" y="0"/>
                </a:moveTo>
                <a:lnTo>
                  <a:pt x="0" y="44"/>
                </a:lnTo>
                <a:lnTo>
                  <a:pt x="29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94" name="Freeform 262"/>
          <p:cNvSpPr>
            <a:spLocks/>
          </p:cNvSpPr>
          <p:nvPr/>
        </p:nvSpPr>
        <p:spPr bwMode="auto">
          <a:xfrm>
            <a:off x="1718734" y="911225"/>
            <a:ext cx="66323" cy="84138"/>
          </a:xfrm>
          <a:custGeom>
            <a:avLst/>
            <a:gdLst>
              <a:gd name="T0" fmla="*/ 45 w 46"/>
              <a:gd name="T1" fmla="*/ 52 h 53"/>
              <a:gd name="T2" fmla="*/ 0 w 46"/>
              <a:gd name="T3" fmla="*/ 0 h 53"/>
              <a:gd name="T4" fmla="*/ 45 w 46"/>
              <a:gd name="T5" fmla="*/ 52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53">
                <a:moveTo>
                  <a:pt x="45" y="52"/>
                </a:moveTo>
                <a:lnTo>
                  <a:pt x="0" y="0"/>
                </a:lnTo>
                <a:lnTo>
                  <a:pt x="45" y="52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95" name="Freeform 263"/>
          <p:cNvSpPr>
            <a:spLocks/>
          </p:cNvSpPr>
          <p:nvPr/>
        </p:nvSpPr>
        <p:spPr bwMode="auto">
          <a:xfrm>
            <a:off x="1718733" y="887413"/>
            <a:ext cx="11289" cy="25400"/>
          </a:xfrm>
          <a:custGeom>
            <a:avLst/>
            <a:gdLst>
              <a:gd name="T0" fmla="*/ 0 w 8"/>
              <a:gd name="T1" fmla="*/ 15 h 16"/>
              <a:gd name="T2" fmla="*/ 7 w 8"/>
              <a:gd name="T3" fmla="*/ 0 h 16"/>
              <a:gd name="T4" fmla="*/ 0 w 8"/>
              <a:gd name="T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16">
                <a:moveTo>
                  <a:pt x="0" y="15"/>
                </a:moveTo>
                <a:lnTo>
                  <a:pt x="7" y="0"/>
                </a:lnTo>
                <a:lnTo>
                  <a:pt x="0" y="15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96" name="Freeform 264"/>
          <p:cNvSpPr>
            <a:spLocks/>
          </p:cNvSpPr>
          <p:nvPr/>
        </p:nvSpPr>
        <p:spPr bwMode="auto">
          <a:xfrm>
            <a:off x="1728611" y="887414"/>
            <a:ext cx="45156" cy="47625"/>
          </a:xfrm>
          <a:custGeom>
            <a:avLst/>
            <a:gdLst>
              <a:gd name="T0" fmla="*/ 0 w 32"/>
              <a:gd name="T1" fmla="*/ 0 h 30"/>
              <a:gd name="T2" fmla="*/ 31 w 32"/>
              <a:gd name="T3" fmla="*/ 29 h 30"/>
              <a:gd name="T4" fmla="*/ 0 w 32"/>
              <a:gd name="T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30">
                <a:moveTo>
                  <a:pt x="0" y="0"/>
                </a:moveTo>
                <a:lnTo>
                  <a:pt x="31" y="29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97" name="Freeform 265"/>
          <p:cNvSpPr>
            <a:spLocks/>
          </p:cNvSpPr>
          <p:nvPr/>
        </p:nvSpPr>
        <p:spPr bwMode="auto">
          <a:xfrm>
            <a:off x="1761067" y="911226"/>
            <a:ext cx="12700" cy="23813"/>
          </a:xfrm>
          <a:custGeom>
            <a:avLst/>
            <a:gdLst>
              <a:gd name="T0" fmla="*/ 8 w 9"/>
              <a:gd name="T1" fmla="*/ 14 h 15"/>
              <a:gd name="T2" fmla="*/ 0 w 9"/>
              <a:gd name="T3" fmla="*/ 0 h 15"/>
              <a:gd name="T4" fmla="*/ 8 w 9"/>
              <a:gd name="T5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15">
                <a:moveTo>
                  <a:pt x="8" y="14"/>
                </a:moveTo>
                <a:lnTo>
                  <a:pt x="0" y="0"/>
                </a:lnTo>
                <a:lnTo>
                  <a:pt x="8" y="14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98" name="Freeform 266"/>
          <p:cNvSpPr>
            <a:spLocks/>
          </p:cNvSpPr>
          <p:nvPr/>
        </p:nvSpPr>
        <p:spPr bwMode="auto">
          <a:xfrm>
            <a:off x="1761067" y="900113"/>
            <a:ext cx="31044" cy="12700"/>
          </a:xfrm>
          <a:custGeom>
            <a:avLst/>
            <a:gdLst>
              <a:gd name="T0" fmla="*/ 0 w 22"/>
              <a:gd name="T1" fmla="*/ 7 h 8"/>
              <a:gd name="T2" fmla="*/ 21 w 22"/>
              <a:gd name="T3" fmla="*/ 0 h 8"/>
              <a:gd name="T4" fmla="*/ 0 w 22"/>
              <a:gd name="T5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8">
                <a:moveTo>
                  <a:pt x="0" y="7"/>
                </a:moveTo>
                <a:lnTo>
                  <a:pt x="21" y="0"/>
                </a:lnTo>
                <a:lnTo>
                  <a:pt x="0" y="7"/>
                </a:lnTo>
              </a:path>
            </a:pathLst>
          </a:custGeom>
          <a:noFill/>
          <a:ln w="50800" cap="rnd" cmpd="sng">
            <a:solidFill>
              <a:srgbClr val="AD6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099" name="Rectangle 267"/>
          <p:cNvSpPr>
            <a:spLocks noChangeArrowheads="1"/>
          </p:cNvSpPr>
          <p:nvPr/>
        </p:nvSpPr>
        <p:spPr bwMode="auto">
          <a:xfrm>
            <a:off x="16048567" y="16295688"/>
            <a:ext cx="234037" cy="19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Book Antiqua" charset="0"/>
              </a:rPr>
              <a:t>a</a:t>
            </a:r>
          </a:p>
        </p:txBody>
      </p:sp>
      <p:sp>
        <p:nvSpPr>
          <p:cNvPr id="505100" name="Line 268"/>
          <p:cNvSpPr>
            <a:spLocks noChangeShapeType="1"/>
          </p:cNvSpPr>
          <p:nvPr/>
        </p:nvSpPr>
        <p:spPr bwMode="auto">
          <a:xfrm>
            <a:off x="-25590500" y="-28449588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01" name="Rectangle 269"/>
          <p:cNvSpPr>
            <a:spLocks noChangeArrowheads="1"/>
          </p:cNvSpPr>
          <p:nvPr/>
        </p:nvSpPr>
        <p:spPr bwMode="auto">
          <a:xfrm>
            <a:off x="16048567" y="16295688"/>
            <a:ext cx="234037" cy="19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Times New Roman" charset="0"/>
              </a:rPr>
              <a:t>a</a:t>
            </a:r>
          </a:p>
        </p:txBody>
      </p:sp>
      <p:sp>
        <p:nvSpPr>
          <p:cNvPr id="505102" name="Line 270"/>
          <p:cNvSpPr>
            <a:spLocks noChangeShapeType="1"/>
          </p:cNvSpPr>
          <p:nvPr/>
        </p:nvSpPr>
        <p:spPr bwMode="auto">
          <a:xfrm>
            <a:off x="-25590500" y="-28449588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03" name="Rectangle 271"/>
          <p:cNvSpPr>
            <a:spLocks noChangeArrowheads="1"/>
          </p:cNvSpPr>
          <p:nvPr/>
        </p:nvSpPr>
        <p:spPr bwMode="auto">
          <a:xfrm>
            <a:off x="16048567" y="16295688"/>
            <a:ext cx="236611" cy="19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Courier New" charset="0"/>
              </a:rPr>
              <a:t>a</a:t>
            </a:r>
          </a:p>
        </p:txBody>
      </p:sp>
      <p:sp>
        <p:nvSpPr>
          <p:cNvPr id="505104" name="Line 272"/>
          <p:cNvSpPr>
            <a:spLocks noChangeShapeType="1"/>
          </p:cNvSpPr>
          <p:nvPr/>
        </p:nvSpPr>
        <p:spPr bwMode="auto">
          <a:xfrm>
            <a:off x="-25590500" y="-28449588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05" name="Rectangle 273"/>
          <p:cNvSpPr>
            <a:spLocks noChangeArrowheads="1"/>
          </p:cNvSpPr>
          <p:nvPr/>
        </p:nvSpPr>
        <p:spPr bwMode="auto">
          <a:xfrm>
            <a:off x="16048567" y="16295688"/>
            <a:ext cx="250763" cy="19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b="1" i="1">
                <a:solidFill>
                  <a:srgbClr val="000000"/>
                </a:solidFill>
                <a:latin typeface="Book Antiqua" charset="0"/>
              </a:rPr>
              <a:t>a</a:t>
            </a:r>
          </a:p>
        </p:txBody>
      </p:sp>
      <p:sp>
        <p:nvSpPr>
          <p:cNvPr id="505106" name="Line 274"/>
          <p:cNvSpPr>
            <a:spLocks noChangeShapeType="1"/>
          </p:cNvSpPr>
          <p:nvPr/>
        </p:nvSpPr>
        <p:spPr bwMode="auto">
          <a:xfrm>
            <a:off x="-25590500" y="-28449588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07" name="Rectangle 275"/>
          <p:cNvSpPr>
            <a:spLocks noChangeArrowheads="1"/>
          </p:cNvSpPr>
          <p:nvPr/>
        </p:nvSpPr>
        <p:spPr bwMode="auto">
          <a:xfrm>
            <a:off x="16048567" y="16295688"/>
            <a:ext cx="240682" cy="19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 i="1">
                <a:solidFill>
                  <a:srgbClr val="000000"/>
                </a:solidFill>
                <a:latin typeface="Book Antiqua" charset="0"/>
              </a:rPr>
              <a:t>a</a:t>
            </a:r>
          </a:p>
        </p:txBody>
      </p:sp>
      <p:sp>
        <p:nvSpPr>
          <p:cNvPr id="505108" name="Line 276"/>
          <p:cNvSpPr>
            <a:spLocks noChangeShapeType="1"/>
          </p:cNvSpPr>
          <p:nvPr/>
        </p:nvSpPr>
        <p:spPr bwMode="auto">
          <a:xfrm>
            <a:off x="-25590500" y="-28449588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09" name="Rectangle 277"/>
          <p:cNvSpPr>
            <a:spLocks noChangeArrowheads="1"/>
          </p:cNvSpPr>
          <p:nvPr/>
        </p:nvSpPr>
        <p:spPr bwMode="auto">
          <a:xfrm>
            <a:off x="1127478" y="4973639"/>
            <a:ext cx="1049465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/>
              <a:t>California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05110" name="Rectangle 278"/>
          <p:cNvSpPr>
            <a:spLocks noChangeArrowheads="1"/>
          </p:cNvSpPr>
          <p:nvPr/>
        </p:nvSpPr>
        <p:spPr bwMode="auto">
          <a:xfrm>
            <a:off x="1387123" y="2324101"/>
            <a:ext cx="867123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dirty="0"/>
              <a:t>Oregon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05111" name="Rectangle 279"/>
          <p:cNvSpPr>
            <a:spLocks noChangeArrowheads="1"/>
          </p:cNvSpPr>
          <p:nvPr/>
        </p:nvSpPr>
        <p:spPr bwMode="auto">
          <a:xfrm>
            <a:off x="1429456" y="1341439"/>
            <a:ext cx="125865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/>
              <a:t>Washington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05112" name="Rectangle 280"/>
          <p:cNvSpPr>
            <a:spLocks noChangeArrowheads="1"/>
          </p:cNvSpPr>
          <p:nvPr/>
        </p:nvSpPr>
        <p:spPr bwMode="auto">
          <a:xfrm>
            <a:off x="2648657" y="2819401"/>
            <a:ext cx="696203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/>
              <a:t>Idaho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05113" name="Line 281"/>
          <p:cNvSpPr>
            <a:spLocks noChangeShapeType="1"/>
          </p:cNvSpPr>
          <p:nvPr/>
        </p:nvSpPr>
        <p:spPr bwMode="auto">
          <a:xfrm rot="20998861" flipV="1">
            <a:off x="3300590" y="742951"/>
            <a:ext cx="945444" cy="906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14" name="Line 282"/>
          <p:cNvSpPr>
            <a:spLocks noChangeShapeType="1"/>
          </p:cNvSpPr>
          <p:nvPr/>
        </p:nvSpPr>
        <p:spPr bwMode="auto">
          <a:xfrm rot="21384229" flipH="1">
            <a:off x="3757790" y="3484563"/>
            <a:ext cx="31044" cy="120650"/>
          </a:xfrm>
          <a:prstGeom prst="line">
            <a:avLst/>
          </a:prstGeom>
          <a:noFill/>
          <a:ln w="50800">
            <a:solidFill>
              <a:srgbClr val="AD6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15" name="Line 283"/>
          <p:cNvSpPr>
            <a:spLocks noChangeShapeType="1"/>
          </p:cNvSpPr>
          <p:nvPr/>
        </p:nvSpPr>
        <p:spPr bwMode="auto">
          <a:xfrm>
            <a:off x="3105857" y="2640013"/>
            <a:ext cx="1058333" cy="36750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16" name="Rectangle 284"/>
          <p:cNvSpPr>
            <a:spLocks noChangeArrowheads="1"/>
          </p:cNvSpPr>
          <p:nvPr/>
        </p:nvSpPr>
        <p:spPr bwMode="auto">
          <a:xfrm>
            <a:off x="4152901" y="630238"/>
            <a:ext cx="4546600" cy="5676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3200" b="1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05117" name="Rectangle 285"/>
          <p:cNvSpPr>
            <a:spLocks noChangeArrowheads="1"/>
          </p:cNvSpPr>
          <p:nvPr/>
        </p:nvSpPr>
        <p:spPr bwMode="auto">
          <a:xfrm>
            <a:off x="7226300" y="5816600"/>
            <a:ext cx="914400" cy="469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18" name="Rectangle 286"/>
          <p:cNvSpPr>
            <a:spLocks noChangeArrowheads="1"/>
          </p:cNvSpPr>
          <p:nvPr/>
        </p:nvSpPr>
        <p:spPr bwMode="auto">
          <a:xfrm rot="947355">
            <a:off x="2554111" y="1606551"/>
            <a:ext cx="705556" cy="9890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20" name="Freeform 288"/>
          <p:cNvSpPr>
            <a:spLocks/>
          </p:cNvSpPr>
          <p:nvPr/>
        </p:nvSpPr>
        <p:spPr bwMode="auto">
          <a:xfrm>
            <a:off x="5398912" y="2417763"/>
            <a:ext cx="76200" cy="366712"/>
          </a:xfrm>
          <a:custGeom>
            <a:avLst/>
            <a:gdLst>
              <a:gd name="T0" fmla="*/ 53 w 54"/>
              <a:gd name="T1" fmla="*/ 230 h 231"/>
              <a:gd name="T2" fmla="*/ 46 w 54"/>
              <a:gd name="T3" fmla="*/ 196 h 231"/>
              <a:gd name="T4" fmla="*/ 53 w 54"/>
              <a:gd name="T5" fmla="*/ 138 h 231"/>
              <a:gd name="T6" fmla="*/ 33 w 54"/>
              <a:gd name="T7" fmla="*/ 115 h 231"/>
              <a:gd name="T8" fmla="*/ 33 w 54"/>
              <a:gd name="T9" fmla="*/ 75 h 231"/>
              <a:gd name="T10" fmla="*/ 0 w 54"/>
              <a:gd name="T11" fmla="*/ 40 h 231"/>
              <a:gd name="T12" fmla="*/ 0 w 54"/>
              <a:gd name="T13" fmla="*/ 12 h 231"/>
              <a:gd name="T14" fmla="*/ 0 w 54"/>
              <a:gd name="T15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" h="231">
                <a:moveTo>
                  <a:pt x="53" y="230"/>
                </a:moveTo>
                <a:lnTo>
                  <a:pt x="46" y="196"/>
                </a:lnTo>
                <a:lnTo>
                  <a:pt x="53" y="138"/>
                </a:lnTo>
                <a:lnTo>
                  <a:pt x="33" y="115"/>
                </a:lnTo>
                <a:lnTo>
                  <a:pt x="33" y="75"/>
                </a:lnTo>
                <a:lnTo>
                  <a:pt x="0" y="40"/>
                </a:lnTo>
                <a:lnTo>
                  <a:pt x="0" y="12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21" name="Freeform 289"/>
          <p:cNvSpPr>
            <a:spLocks/>
          </p:cNvSpPr>
          <p:nvPr/>
        </p:nvSpPr>
        <p:spPr bwMode="auto">
          <a:xfrm>
            <a:off x="6032501" y="4124325"/>
            <a:ext cx="365477" cy="539750"/>
          </a:xfrm>
          <a:custGeom>
            <a:avLst/>
            <a:gdLst>
              <a:gd name="T0" fmla="*/ 0 w 259"/>
              <a:gd name="T1" fmla="*/ 339 h 340"/>
              <a:gd name="T2" fmla="*/ 39 w 259"/>
              <a:gd name="T3" fmla="*/ 322 h 340"/>
              <a:gd name="T4" fmla="*/ 73 w 259"/>
              <a:gd name="T5" fmla="*/ 310 h 340"/>
              <a:gd name="T6" fmla="*/ 106 w 259"/>
              <a:gd name="T7" fmla="*/ 310 h 340"/>
              <a:gd name="T8" fmla="*/ 133 w 259"/>
              <a:gd name="T9" fmla="*/ 304 h 340"/>
              <a:gd name="T10" fmla="*/ 159 w 259"/>
              <a:gd name="T11" fmla="*/ 281 h 340"/>
              <a:gd name="T12" fmla="*/ 166 w 259"/>
              <a:gd name="T13" fmla="*/ 258 h 340"/>
              <a:gd name="T14" fmla="*/ 198 w 259"/>
              <a:gd name="T15" fmla="*/ 218 h 340"/>
              <a:gd name="T16" fmla="*/ 205 w 259"/>
              <a:gd name="T17" fmla="*/ 201 h 340"/>
              <a:gd name="T18" fmla="*/ 212 w 259"/>
              <a:gd name="T19" fmla="*/ 184 h 340"/>
              <a:gd name="T20" fmla="*/ 212 w 259"/>
              <a:gd name="T21" fmla="*/ 161 h 340"/>
              <a:gd name="T22" fmla="*/ 219 w 259"/>
              <a:gd name="T23" fmla="*/ 132 h 340"/>
              <a:gd name="T24" fmla="*/ 232 w 259"/>
              <a:gd name="T25" fmla="*/ 98 h 340"/>
              <a:gd name="T26" fmla="*/ 251 w 259"/>
              <a:gd name="T27" fmla="*/ 63 h 340"/>
              <a:gd name="T28" fmla="*/ 258 w 259"/>
              <a:gd name="T29" fmla="*/ 40 h 340"/>
              <a:gd name="T30" fmla="*/ 258 w 259"/>
              <a:gd name="T31" fmla="*/ 17 h 340"/>
              <a:gd name="T32" fmla="*/ 251 w 259"/>
              <a:gd name="T33" fmla="*/ 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9" h="340">
                <a:moveTo>
                  <a:pt x="0" y="339"/>
                </a:moveTo>
                <a:lnTo>
                  <a:pt x="39" y="322"/>
                </a:lnTo>
                <a:lnTo>
                  <a:pt x="73" y="310"/>
                </a:lnTo>
                <a:lnTo>
                  <a:pt x="106" y="310"/>
                </a:lnTo>
                <a:lnTo>
                  <a:pt x="133" y="304"/>
                </a:lnTo>
                <a:lnTo>
                  <a:pt x="159" y="281"/>
                </a:lnTo>
                <a:lnTo>
                  <a:pt x="166" y="258"/>
                </a:lnTo>
                <a:lnTo>
                  <a:pt x="198" y="218"/>
                </a:lnTo>
                <a:lnTo>
                  <a:pt x="205" y="201"/>
                </a:lnTo>
                <a:lnTo>
                  <a:pt x="212" y="184"/>
                </a:lnTo>
                <a:lnTo>
                  <a:pt x="212" y="161"/>
                </a:lnTo>
                <a:lnTo>
                  <a:pt x="219" y="132"/>
                </a:lnTo>
                <a:lnTo>
                  <a:pt x="232" y="98"/>
                </a:lnTo>
                <a:lnTo>
                  <a:pt x="251" y="63"/>
                </a:lnTo>
                <a:lnTo>
                  <a:pt x="258" y="40"/>
                </a:lnTo>
                <a:lnTo>
                  <a:pt x="258" y="17"/>
                </a:lnTo>
                <a:lnTo>
                  <a:pt x="251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22" name="Freeform 290"/>
          <p:cNvSpPr>
            <a:spLocks/>
          </p:cNvSpPr>
          <p:nvPr/>
        </p:nvSpPr>
        <p:spPr bwMode="auto">
          <a:xfrm>
            <a:off x="6220178" y="4606926"/>
            <a:ext cx="570089" cy="239713"/>
          </a:xfrm>
          <a:custGeom>
            <a:avLst/>
            <a:gdLst>
              <a:gd name="T0" fmla="*/ 0 w 404"/>
              <a:gd name="T1" fmla="*/ 0 h 151"/>
              <a:gd name="T2" fmla="*/ 12 w 404"/>
              <a:gd name="T3" fmla="*/ 18 h 151"/>
              <a:gd name="T4" fmla="*/ 39 w 404"/>
              <a:gd name="T5" fmla="*/ 46 h 151"/>
              <a:gd name="T6" fmla="*/ 86 w 404"/>
              <a:gd name="T7" fmla="*/ 64 h 151"/>
              <a:gd name="T8" fmla="*/ 138 w 404"/>
              <a:gd name="T9" fmla="*/ 69 h 151"/>
              <a:gd name="T10" fmla="*/ 185 w 404"/>
              <a:gd name="T11" fmla="*/ 64 h 151"/>
              <a:gd name="T12" fmla="*/ 205 w 404"/>
              <a:gd name="T13" fmla="*/ 64 h 151"/>
              <a:gd name="T14" fmla="*/ 224 w 404"/>
              <a:gd name="T15" fmla="*/ 69 h 151"/>
              <a:gd name="T16" fmla="*/ 277 w 404"/>
              <a:gd name="T17" fmla="*/ 92 h 151"/>
              <a:gd name="T18" fmla="*/ 323 w 404"/>
              <a:gd name="T19" fmla="*/ 110 h 151"/>
              <a:gd name="T20" fmla="*/ 370 w 404"/>
              <a:gd name="T21" fmla="*/ 121 h 151"/>
              <a:gd name="T22" fmla="*/ 396 w 404"/>
              <a:gd name="T23" fmla="*/ 133 h 151"/>
              <a:gd name="T24" fmla="*/ 403 w 404"/>
              <a:gd name="T25" fmla="*/ 15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4" h="151">
                <a:moveTo>
                  <a:pt x="0" y="0"/>
                </a:moveTo>
                <a:lnTo>
                  <a:pt x="12" y="18"/>
                </a:lnTo>
                <a:lnTo>
                  <a:pt x="39" y="46"/>
                </a:lnTo>
                <a:lnTo>
                  <a:pt x="86" y="64"/>
                </a:lnTo>
                <a:lnTo>
                  <a:pt x="138" y="69"/>
                </a:lnTo>
                <a:lnTo>
                  <a:pt x="185" y="64"/>
                </a:lnTo>
                <a:lnTo>
                  <a:pt x="205" y="64"/>
                </a:lnTo>
                <a:lnTo>
                  <a:pt x="224" y="69"/>
                </a:lnTo>
                <a:lnTo>
                  <a:pt x="277" y="92"/>
                </a:lnTo>
                <a:lnTo>
                  <a:pt x="323" y="110"/>
                </a:lnTo>
                <a:lnTo>
                  <a:pt x="370" y="121"/>
                </a:lnTo>
                <a:lnTo>
                  <a:pt x="396" y="133"/>
                </a:lnTo>
                <a:lnTo>
                  <a:pt x="403" y="15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23" name="Freeform 291"/>
          <p:cNvSpPr>
            <a:spLocks/>
          </p:cNvSpPr>
          <p:nvPr/>
        </p:nvSpPr>
        <p:spPr bwMode="auto">
          <a:xfrm>
            <a:off x="6070600" y="3713164"/>
            <a:ext cx="57856" cy="65087"/>
          </a:xfrm>
          <a:custGeom>
            <a:avLst/>
            <a:gdLst>
              <a:gd name="T0" fmla="*/ 39 w 40"/>
              <a:gd name="T1" fmla="*/ 6 h 41"/>
              <a:gd name="T2" fmla="*/ 39 w 40"/>
              <a:gd name="T3" fmla="*/ 23 h 41"/>
              <a:gd name="T4" fmla="*/ 26 w 40"/>
              <a:gd name="T5" fmla="*/ 17 h 41"/>
              <a:gd name="T6" fmla="*/ 19 w 40"/>
              <a:gd name="T7" fmla="*/ 35 h 41"/>
              <a:gd name="T8" fmla="*/ 7 w 40"/>
              <a:gd name="T9" fmla="*/ 40 h 41"/>
              <a:gd name="T10" fmla="*/ 0 w 40"/>
              <a:gd name="T11" fmla="*/ 35 h 41"/>
              <a:gd name="T12" fmla="*/ 12 w 40"/>
              <a:gd name="T13" fmla="*/ 17 h 41"/>
              <a:gd name="T14" fmla="*/ 19 w 40"/>
              <a:gd name="T15" fmla="*/ 6 h 41"/>
              <a:gd name="T16" fmla="*/ 32 w 40"/>
              <a:gd name="T17" fmla="*/ 0 h 41"/>
              <a:gd name="T18" fmla="*/ 39 w 40"/>
              <a:gd name="T19" fmla="*/ 0 h 41"/>
              <a:gd name="T20" fmla="*/ 39 w 40"/>
              <a:gd name="T21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" h="41">
                <a:moveTo>
                  <a:pt x="39" y="6"/>
                </a:moveTo>
                <a:lnTo>
                  <a:pt x="39" y="23"/>
                </a:lnTo>
                <a:lnTo>
                  <a:pt x="26" y="17"/>
                </a:lnTo>
                <a:lnTo>
                  <a:pt x="19" y="35"/>
                </a:lnTo>
                <a:lnTo>
                  <a:pt x="7" y="40"/>
                </a:lnTo>
                <a:lnTo>
                  <a:pt x="0" y="35"/>
                </a:lnTo>
                <a:lnTo>
                  <a:pt x="12" y="17"/>
                </a:lnTo>
                <a:lnTo>
                  <a:pt x="19" y="6"/>
                </a:lnTo>
                <a:lnTo>
                  <a:pt x="32" y="0"/>
                </a:lnTo>
                <a:lnTo>
                  <a:pt x="39" y="0"/>
                </a:lnTo>
                <a:lnTo>
                  <a:pt x="39" y="6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24" name="Freeform 292"/>
          <p:cNvSpPr>
            <a:spLocks/>
          </p:cNvSpPr>
          <p:nvPr/>
        </p:nvSpPr>
        <p:spPr bwMode="auto">
          <a:xfrm>
            <a:off x="6070600" y="3968751"/>
            <a:ext cx="57856" cy="174625"/>
          </a:xfrm>
          <a:custGeom>
            <a:avLst/>
            <a:gdLst>
              <a:gd name="T0" fmla="*/ 19 w 40"/>
              <a:gd name="T1" fmla="*/ 6 h 110"/>
              <a:gd name="T2" fmla="*/ 19 w 40"/>
              <a:gd name="T3" fmla="*/ 29 h 110"/>
              <a:gd name="T4" fmla="*/ 32 w 40"/>
              <a:gd name="T5" fmla="*/ 63 h 110"/>
              <a:gd name="T6" fmla="*/ 39 w 40"/>
              <a:gd name="T7" fmla="*/ 109 h 110"/>
              <a:gd name="T8" fmla="*/ 26 w 40"/>
              <a:gd name="T9" fmla="*/ 109 h 110"/>
              <a:gd name="T10" fmla="*/ 12 w 40"/>
              <a:gd name="T11" fmla="*/ 86 h 110"/>
              <a:gd name="T12" fmla="*/ 0 w 40"/>
              <a:gd name="T13" fmla="*/ 69 h 110"/>
              <a:gd name="T14" fmla="*/ 0 w 40"/>
              <a:gd name="T15" fmla="*/ 52 h 110"/>
              <a:gd name="T16" fmla="*/ 0 w 40"/>
              <a:gd name="T17" fmla="*/ 46 h 110"/>
              <a:gd name="T18" fmla="*/ 12 w 40"/>
              <a:gd name="T19" fmla="*/ 46 h 110"/>
              <a:gd name="T20" fmla="*/ 12 w 40"/>
              <a:gd name="T21" fmla="*/ 23 h 110"/>
              <a:gd name="T22" fmla="*/ 7 w 40"/>
              <a:gd name="T23" fmla="*/ 0 h 110"/>
              <a:gd name="T24" fmla="*/ 12 w 40"/>
              <a:gd name="T25" fmla="*/ 0 h 110"/>
              <a:gd name="T26" fmla="*/ 19 w 40"/>
              <a:gd name="T27" fmla="*/ 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" h="110">
                <a:moveTo>
                  <a:pt x="19" y="6"/>
                </a:moveTo>
                <a:lnTo>
                  <a:pt x="19" y="29"/>
                </a:lnTo>
                <a:lnTo>
                  <a:pt x="32" y="63"/>
                </a:lnTo>
                <a:lnTo>
                  <a:pt x="39" y="109"/>
                </a:lnTo>
                <a:lnTo>
                  <a:pt x="26" y="109"/>
                </a:lnTo>
                <a:lnTo>
                  <a:pt x="12" y="86"/>
                </a:lnTo>
                <a:lnTo>
                  <a:pt x="0" y="69"/>
                </a:lnTo>
                <a:lnTo>
                  <a:pt x="0" y="52"/>
                </a:lnTo>
                <a:lnTo>
                  <a:pt x="0" y="46"/>
                </a:lnTo>
                <a:lnTo>
                  <a:pt x="12" y="46"/>
                </a:lnTo>
                <a:lnTo>
                  <a:pt x="12" y="23"/>
                </a:lnTo>
                <a:lnTo>
                  <a:pt x="7" y="0"/>
                </a:lnTo>
                <a:lnTo>
                  <a:pt x="12" y="0"/>
                </a:lnTo>
                <a:lnTo>
                  <a:pt x="19" y="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25" name="Freeform 293"/>
          <p:cNvSpPr>
            <a:spLocks/>
          </p:cNvSpPr>
          <p:nvPr/>
        </p:nvSpPr>
        <p:spPr bwMode="auto">
          <a:xfrm>
            <a:off x="5585178" y="2773364"/>
            <a:ext cx="2136422" cy="1927225"/>
          </a:xfrm>
          <a:custGeom>
            <a:avLst/>
            <a:gdLst>
              <a:gd name="T0" fmla="*/ 1025 w 1514"/>
              <a:gd name="T1" fmla="*/ 1161 h 1214"/>
              <a:gd name="T2" fmla="*/ 1011 w 1514"/>
              <a:gd name="T3" fmla="*/ 1098 h 1214"/>
              <a:gd name="T4" fmla="*/ 991 w 1514"/>
              <a:gd name="T5" fmla="*/ 1041 h 1214"/>
              <a:gd name="T6" fmla="*/ 984 w 1514"/>
              <a:gd name="T7" fmla="*/ 1012 h 1214"/>
              <a:gd name="T8" fmla="*/ 1083 w 1514"/>
              <a:gd name="T9" fmla="*/ 995 h 1214"/>
              <a:gd name="T10" fmla="*/ 1156 w 1514"/>
              <a:gd name="T11" fmla="*/ 1000 h 1214"/>
              <a:gd name="T12" fmla="*/ 1203 w 1514"/>
              <a:gd name="T13" fmla="*/ 995 h 1214"/>
              <a:gd name="T14" fmla="*/ 1295 w 1514"/>
              <a:gd name="T15" fmla="*/ 972 h 1214"/>
              <a:gd name="T16" fmla="*/ 1322 w 1514"/>
              <a:gd name="T17" fmla="*/ 914 h 1214"/>
              <a:gd name="T18" fmla="*/ 1361 w 1514"/>
              <a:gd name="T19" fmla="*/ 862 h 1214"/>
              <a:gd name="T20" fmla="*/ 1354 w 1514"/>
              <a:gd name="T21" fmla="*/ 811 h 1214"/>
              <a:gd name="T22" fmla="*/ 1421 w 1514"/>
              <a:gd name="T23" fmla="*/ 753 h 1214"/>
              <a:gd name="T24" fmla="*/ 1453 w 1514"/>
              <a:gd name="T25" fmla="*/ 707 h 1214"/>
              <a:gd name="T26" fmla="*/ 1467 w 1514"/>
              <a:gd name="T27" fmla="*/ 609 h 1214"/>
              <a:gd name="T28" fmla="*/ 1494 w 1514"/>
              <a:gd name="T29" fmla="*/ 558 h 1214"/>
              <a:gd name="T30" fmla="*/ 1500 w 1514"/>
              <a:gd name="T31" fmla="*/ 512 h 1214"/>
              <a:gd name="T32" fmla="*/ 1513 w 1514"/>
              <a:gd name="T33" fmla="*/ 454 h 1214"/>
              <a:gd name="T34" fmla="*/ 1487 w 1514"/>
              <a:gd name="T35" fmla="*/ 380 h 1214"/>
              <a:gd name="T36" fmla="*/ 1421 w 1514"/>
              <a:gd name="T37" fmla="*/ 362 h 1214"/>
              <a:gd name="T38" fmla="*/ 1329 w 1514"/>
              <a:gd name="T39" fmla="*/ 351 h 1214"/>
              <a:gd name="T40" fmla="*/ 1262 w 1514"/>
              <a:gd name="T41" fmla="*/ 391 h 1214"/>
              <a:gd name="T42" fmla="*/ 1136 w 1514"/>
              <a:gd name="T43" fmla="*/ 408 h 1214"/>
              <a:gd name="T44" fmla="*/ 1078 w 1514"/>
              <a:gd name="T45" fmla="*/ 357 h 1214"/>
              <a:gd name="T46" fmla="*/ 998 w 1514"/>
              <a:gd name="T47" fmla="*/ 339 h 1214"/>
              <a:gd name="T48" fmla="*/ 832 w 1514"/>
              <a:gd name="T49" fmla="*/ 253 h 1214"/>
              <a:gd name="T50" fmla="*/ 773 w 1514"/>
              <a:gd name="T51" fmla="*/ 282 h 1214"/>
              <a:gd name="T52" fmla="*/ 674 w 1514"/>
              <a:gd name="T53" fmla="*/ 362 h 1214"/>
              <a:gd name="T54" fmla="*/ 542 w 1514"/>
              <a:gd name="T55" fmla="*/ 328 h 1214"/>
              <a:gd name="T56" fmla="*/ 457 w 1514"/>
              <a:gd name="T57" fmla="*/ 322 h 1214"/>
              <a:gd name="T58" fmla="*/ 370 w 1514"/>
              <a:gd name="T59" fmla="*/ 351 h 1214"/>
              <a:gd name="T60" fmla="*/ 337 w 1514"/>
              <a:gd name="T61" fmla="*/ 339 h 1214"/>
              <a:gd name="T62" fmla="*/ 304 w 1514"/>
              <a:gd name="T63" fmla="*/ 357 h 1214"/>
              <a:gd name="T64" fmla="*/ 251 w 1514"/>
              <a:gd name="T65" fmla="*/ 328 h 1214"/>
              <a:gd name="T66" fmla="*/ 258 w 1514"/>
              <a:gd name="T67" fmla="*/ 293 h 1214"/>
              <a:gd name="T68" fmla="*/ 264 w 1514"/>
              <a:gd name="T69" fmla="*/ 230 h 1214"/>
              <a:gd name="T70" fmla="*/ 251 w 1514"/>
              <a:gd name="T71" fmla="*/ 178 h 1214"/>
              <a:gd name="T72" fmla="*/ 258 w 1514"/>
              <a:gd name="T73" fmla="*/ 92 h 1214"/>
              <a:gd name="T74" fmla="*/ 205 w 1514"/>
              <a:gd name="T75" fmla="*/ 64 h 1214"/>
              <a:gd name="T76" fmla="*/ 165 w 1514"/>
              <a:gd name="T77" fmla="*/ 29 h 1214"/>
              <a:gd name="T78" fmla="*/ 126 w 1514"/>
              <a:gd name="T79" fmla="*/ 18 h 1214"/>
              <a:gd name="T80" fmla="*/ 87 w 1514"/>
              <a:gd name="T81" fmla="*/ 0 h 1214"/>
              <a:gd name="T82" fmla="*/ 53 w 1514"/>
              <a:gd name="T83" fmla="*/ 23 h 1214"/>
              <a:gd name="T84" fmla="*/ 27 w 1514"/>
              <a:gd name="T85" fmla="*/ 69 h 1214"/>
              <a:gd name="T86" fmla="*/ 0 w 1514"/>
              <a:gd name="T87" fmla="*/ 98 h 1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14" h="1214">
                <a:moveTo>
                  <a:pt x="965" y="1213"/>
                </a:moveTo>
                <a:lnTo>
                  <a:pt x="1011" y="1190"/>
                </a:lnTo>
                <a:lnTo>
                  <a:pt x="1025" y="1161"/>
                </a:lnTo>
                <a:lnTo>
                  <a:pt x="1018" y="1150"/>
                </a:lnTo>
                <a:lnTo>
                  <a:pt x="1018" y="1121"/>
                </a:lnTo>
                <a:lnTo>
                  <a:pt x="1011" y="1098"/>
                </a:lnTo>
                <a:lnTo>
                  <a:pt x="1011" y="1075"/>
                </a:lnTo>
                <a:lnTo>
                  <a:pt x="998" y="1063"/>
                </a:lnTo>
                <a:lnTo>
                  <a:pt x="991" y="1041"/>
                </a:lnTo>
                <a:lnTo>
                  <a:pt x="972" y="1029"/>
                </a:lnTo>
                <a:lnTo>
                  <a:pt x="972" y="1018"/>
                </a:lnTo>
                <a:lnTo>
                  <a:pt x="984" y="1012"/>
                </a:lnTo>
                <a:lnTo>
                  <a:pt x="1011" y="1000"/>
                </a:lnTo>
                <a:lnTo>
                  <a:pt x="1037" y="995"/>
                </a:lnTo>
                <a:lnTo>
                  <a:pt x="1083" y="995"/>
                </a:lnTo>
                <a:lnTo>
                  <a:pt x="1104" y="1000"/>
                </a:lnTo>
                <a:lnTo>
                  <a:pt x="1124" y="995"/>
                </a:lnTo>
                <a:lnTo>
                  <a:pt x="1156" y="1000"/>
                </a:lnTo>
                <a:lnTo>
                  <a:pt x="1170" y="995"/>
                </a:lnTo>
                <a:lnTo>
                  <a:pt x="1189" y="1000"/>
                </a:lnTo>
                <a:lnTo>
                  <a:pt x="1203" y="995"/>
                </a:lnTo>
                <a:lnTo>
                  <a:pt x="1269" y="995"/>
                </a:lnTo>
                <a:lnTo>
                  <a:pt x="1282" y="989"/>
                </a:lnTo>
                <a:lnTo>
                  <a:pt x="1295" y="972"/>
                </a:lnTo>
                <a:lnTo>
                  <a:pt x="1302" y="954"/>
                </a:lnTo>
                <a:lnTo>
                  <a:pt x="1315" y="937"/>
                </a:lnTo>
                <a:lnTo>
                  <a:pt x="1322" y="914"/>
                </a:lnTo>
                <a:lnTo>
                  <a:pt x="1335" y="897"/>
                </a:lnTo>
                <a:lnTo>
                  <a:pt x="1348" y="880"/>
                </a:lnTo>
                <a:lnTo>
                  <a:pt x="1361" y="862"/>
                </a:lnTo>
                <a:lnTo>
                  <a:pt x="1368" y="845"/>
                </a:lnTo>
                <a:lnTo>
                  <a:pt x="1354" y="816"/>
                </a:lnTo>
                <a:lnTo>
                  <a:pt x="1354" y="811"/>
                </a:lnTo>
                <a:lnTo>
                  <a:pt x="1388" y="782"/>
                </a:lnTo>
                <a:lnTo>
                  <a:pt x="1414" y="770"/>
                </a:lnTo>
                <a:lnTo>
                  <a:pt x="1421" y="753"/>
                </a:lnTo>
                <a:lnTo>
                  <a:pt x="1441" y="742"/>
                </a:lnTo>
                <a:lnTo>
                  <a:pt x="1453" y="724"/>
                </a:lnTo>
                <a:lnTo>
                  <a:pt x="1453" y="707"/>
                </a:lnTo>
                <a:lnTo>
                  <a:pt x="1441" y="690"/>
                </a:lnTo>
                <a:lnTo>
                  <a:pt x="1460" y="667"/>
                </a:lnTo>
                <a:lnTo>
                  <a:pt x="1467" y="609"/>
                </a:lnTo>
                <a:lnTo>
                  <a:pt x="1474" y="598"/>
                </a:lnTo>
                <a:lnTo>
                  <a:pt x="1480" y="581"/>
                </a:lnTo>
                <a:lnTo>
                  <a:pt x="1494" y="558"/>
                </a:lnTo>
                <a:lnTo>
                  <a:pt x="1494" y="541"/>
                </a:lnTo>
                <a:lnTo>
                  <a:pt x="1506" y="523"/>
                </a:lnTo>
                <a:lnTo>
                  <a:pt x="1500" y="512"/>
                </a:lnTo>
                <a:lnTo>
                  <a:pt x="1500" y="500"/>
                </a:lnTo>
                <a:lnTo>
                  <a:pt x="1506" y="472"/>
                </a:lnTo>
                <a:lnTo>
                  <a:pt x="1513" y="454"/>
                </a:lnTo>
                <a:lnTo>
                  <a:pt x="1500" y="431"/>
                </a:lnTo>
                <a:lnTo>
                  <a:pt x="1506" y="420"/>
                </a:lnTo>
                <a:lnTo>
                  <a:pt x="1487" y="380"/>
                </a:lnTo>
                <a:lnTo>
                  <a:pt x="1474" y="374"/>
                </a:lnTo>
                <a:lnTo>
                  <a:pt x="1447" y="351"/>
                </a:lnTo>
                <a:lnTo>
                  <a:pt x="1421" y="362"/>
                </a:lnTo>
                <a:lnTo>
                  <a:pt x="1414" y="362"/>
                </a:lnTo>
                <a:lnTo>
                  <a:pt x="1375" y="357"/>
                </a:lnTo>
                <a:lnTo>
                  <a:pt x="1329" y="351"/>
                </a:lnTo>
                <a:lnTo>
                  <a:pt x="1308" y="362"/>
                </a:lnTo>
                <a:lnTo>
                  <a:pt x="1288" y="380"/>
                </a:lnTo>
                <a:lnTo>
                  <a:pt x="1262" y="391"/>
                </a:lnTo>
                <a:lnTo>
                  <a:pt x="1223" y="397"/>
                </a:lnTo>
                <a:lnTo>
                  <a:pt x="1189" y="403"/>
                </a:lnTo>
                <a:lnTo>
                  <a:pt x="1136" y="408"/>
                </a:lnTo>
                <a:lnTo>
                  <a:pt x="1124" y="403"/>
                </a:lnTo>
                <a:lnTo>
                  <a:pt x="1097" y="368"/>
                </a:lnTo>
                <a:lnTo>
                  <a:pt x="1078" y="357"/>
                </a:lnTo>
                <a:lnTo>
                  <a:pt x="1057" y="351"/>
                </a:lnTo>
                <a:lnTo>
                  <a:pt x="1030" y="357"/>
                </a:lnTo>
                <a:lnTo>
                  <a:pt x="998" y="339"/>
                </a:lnTo>
                <a:lnTo>
                  <a:pt x="931" y="293"/>
                </a:lnTo>
                <a:lnTo>
                  <a:pt x="879" y="282"/>
                </a:lnTo>
                <a:lnTo>
                  <a:pt x="832" y="253"/>
                </a:lnTo>
                <a:lnTo>
                  <a:pt x="820" y="259"/>
                </a:lnTo>
                <a:lnTo>
                  <a:pt x="800" y="276"/>
                </a:lnTo>
                <a:lnTo>
                  <a:pt x="773" y="282"/>
                </a:lnTo>
                <a:lnTo>
                  <a:pt x="754" y="305"/>
                </a:lnTo>
                <a:lnTo>
                  <a:pt x="701" y="334"/>
                </a:lnTo>
                <a:lnTo>
                  <a:pt x="674" y="362"/>
                </a:lnTo>
                <a:lnTo>
                  <a:pt x="614" y="357"/>
                </a:lnTo>
                <a:lnTo>
                  <a:pt x="588" y="334"/>
                </a:lnTo>
                <a:lnTo>
                  <a:pt x="542" y="328"/>
                </a:lnTo>
                <a:lnTo>
                  <a:pt x="529" y="322"/>
                </a:lnTo>
                <a:lnTo>
                  <a:pt x="508" y="316"/>
                </a:lnTo>
                <a:lnTo>
                  <a:pt x="457" y="322"/>
                </a:lnTo>
                <a:lnTo>
                  <a:pt x="423" y="334"/>
                </a:lnTo>
                <a:lnTo>
                  <a:pt x="404" y="339"/>
                </a:lnTo>
                <a:lnTo>
                  <a:pt x="370" y="351"/>
                </a:lnTo>
                <a:lnTo>
                  <a:pt x="363" y="351"/>
                </a:lnTo>
                <a:lnTo>
                  <a:pt x="351" y="345"/>
                </a:lnTo>
                <a:lnTo>
                  <a:pt x="337" y="339"/>
                </a:lnTo>
                <a:lnTo>
                  <a:pt x="331" y="345"/>
                </a:lnTo>
                <a:lnTo>
                  <a:pt x="317" y="357"/>
                </a:lnTo>
                <a:lnTo>
                  <a:pt x="304" y="357"/>
                </a:lnTo>
                <a:lnTo>
                  <a:pt x="278" y="345"/>
                </a:lnTo>
                <a:lnTo>
                  <a:pt x="258" y="345"/>
                </a:lnTo>
                <a:lnTo>
                  <a:pt x="251" y="328"/>
                </a:lnTo>
                <a:lnTo>
                  <a:pt x="251" y="316"/>
                </a:lnTo>
                <a:lnTo>
                  <a:pt x="251" y="299"/>
                </a:lnTo>
                <a:lnTo>
                  <a:pt x="258" y="293"/>
                </a:lnTo>
                <a:lnTo>
                  <a:pt x="251" y="270"/>
                </a:lnTo>
                <a:lnTo>
                  <a:pt x="271" y="236"/>
                </a:lnTo>
                <a:lnTo>
                  <a:pt x="264" y="230"/>
                </a:lnTo>
                <a:lnTo>
                  <a:pt x="264" y="219"/>
                </a:lnTo>
                <a:lnTo>
                  <a:pt x="251" y="196"/>
                </a:lnTo>
                <a:lnTo>
                  <a:pt x="251" y="178"/>
                </a:lnTo>
                <a:lnTo>
                  <a:pt x="245" y="150"/>
                </a:lnTo>
                <a:lnTo>
                  <a:pt x="264" y="98"/>
                </a:lnTo>
                <a:lnTo>
                  <a:pt x="258" y="92"/>
                </a:lnTo>
                <a:lnTo>
                  <a:pt x="251" y="81"/>
                </a:lnTo>
                <a:lnTo>
                  <a:pt x="225" y="69"/>
                </a:lnTo>
                <a:lnTo>
                  <a:pt x="205" y="64"/>
                </a:lnTo>
                <a:lnTo>
                  <a:pt x="192" y="46"/>
                </a:lnTo>
                <a:lnTo>
                  <a:pt x="179" y="35"/>
                </a:lnTo>
                <a:lnTo>
                  <a:pt x="165" y="29"/>
                </a:lnTo>
                <a:lnTo>
                  <a:pt x="146" y="35"/>
                </a:lnTo>
                <a:lnTo>
                  <a:pt x="133" y="29"/>
                </a:lnTo>
                <a:lnTo>
                  <a:pt x="126" y="18"/>
                </a:lnTo>
                <a:lnTo>
                  <a:pt x="106" y="12"/>
                </a:lnTo>
                <a:lnTo>
                  <a:pt x="99" y="6"/>
                </a:lnTo>
                <a:lnTo>
                  <a:pt x="87" y="0"/>
                </a:lnTo>
                <a:lnTo>
                  <a:pt x="80" y="0"/>
                </a:lnTo>
                <a:lnTo>
                  <a:pt x="80" y="18"/>
                </a:lnTo>
                <a:lnTo>
                  <a:pt x="53" y="23"/>
                </a:lnTo>
                <a:lnTo>
                  <a:pt x="34" y="35"/>
                </a:lnTo>
                <a:lnTo>
                  <a:pt x="27" y="46"/>
                </a:lnTo>
                <a:lnTo>
                  <a:pt x="27" y="69"/>
                </a:lnTo>
                <a:lnTo>
                  <a:pt x="27" y="81"/>
                </a:lnTo>
                <a:lnTo>
                  <a:pt x="20" y="92"/>
                </a:lnTo>
                <a:lnTo>
                  <a:pt x="0" y="98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26" name="Freeform 294"/>
          <p:cNvSpPr>
            <a:spLocks/>
          </p:cNvSpPr>
          <p:nvPr/>
        </p:nvSpPr>
        <p:spPr bwMode="auto">
          <a:xfrm>
            <a:off x="5408790" y="4872039"/>
            <a:ext cx="2592211" cy="1050925"/>
          </a:xfrm>
          <a:custGeom>
            <a:avLst/>
            <a:gdLst>
              <a:gd name="T0" fmla="*/ 1817 w 1837"/>
              <a:gd name="T1" fmla="*/ 569 h 662"/>
              <a:gd name="T2" fmla="*/ 1757 w 1837"/>
              <a:gd name="T3" fmla="*/ 632 h 662"/>
              <a:gd name="T4" fmla="*/ 1730 w 1837"/>
              <a:gd name="T5" fmla="*/ 644 h 662"/>
              <a:gd name="T6" fmla="*/ 1691 w 1837"/>
              <a:gd name="T7" fmla="*/ 632 h 662"/>
              <a:gd name="T8" fmla="*/ 1631 w 1837"/>
              <a:gd name="T9" fmla="*/ 632 h 662"/>
              <a:gd name="T10" fmla="*/ 1546 w 1837"/>
              <a:gd name="T11" fmla="*/ 650 h 662"/>
              <a:gd name="T12" fmla="*/ 1500 w 1837"/>
              <a:gd name="T13" fmla="*/ 661 h 662"/>
              <a:gd name="T14" fmla="*/ 1473 w 1837"/>
              <a:gd name="T15" fmla="*/ 644 h 662"/>
              <a:gd name="T16" fmla="*/ 1367 w 1837"/>
              <a:gd name="T17" fmla="*/ 609 h 662"/>
              <a:gd name="T18" fmla="*/ 1328 w 1837"/>
              <a:gd name="T19" fmla="*/ 604 h 662"/>
              <a:gd name="T20" fmla="*/ 1155 w 1837"/>
              <a:gd name="T21" fmla="*/ 569 h 662"/>
              <a:gd name="T22" fmla="*/ 1136 w 1837"/>
              <a:gd name="T23" fmla="*/ 529 h 662"/>
              <a:gd name="T24" fmla="*/ 1097 w 1837"/>
              <a:gd name="T25" fmla="*/ 506 h 662"/>
              <a:gd name="T26" fmla="*/ 1090 w 1837"/>
              <a:gd name="T27" fmla="*/ 483 h 662"/>
              <a:gd name="T28" fmla="*/ 1097 w 1837"/>
              <a:gd name="T29" fmla="*/ 443 h 662"/>
              <a:gd name="T30" fmla="*/ 1070 w 1837"/>
              <a:gd name="T31" fmla="*/ 431 h 662"/>
              <a:gd name="T32" fmla="*/ 984 w 1837"/>
              <a:gd name="T33" fmla="*/ 437 h 662"/>
              <a:gd name="T34" fmla="*/ 971 w 1837"/>
              <a:gd name="T35" fmla="*/ 408 h 662"/>
              <a:gd name="T36" fmla="*/ 957 w 1837"/>
              <a:gd name="T37" fmla="*/ 385 h 662"/>
              <a:gd name="T38" fmla="*/ 945 w 1837"/>
              <a:gd name="T39" fmla="*/ 385 h 662"/>
              <a:gd name="T40" fmla="*/ 911 w 1837"/>
              <a:gd name="T41" fmla="*/ 402 h 662"/>
              <a:gd name="T42" fmla="*/ 865 w 1837"/>
              <a:gd name="T43" fmla="*/ 408 h 662"/>
              <a:gd name="T44" fmla="*/ 792 w 1837"/>
              <a:gd name="T45" fmla="*/ 420 h 662"/>
              <a:gd name="T46" fmla="*/ 759 w 1837"/>
              <a:gd name="T47" fmla="*/ 414 h 662"/>
              <a:gd name="T48" fmla="*/ 727 w 1837"/>
              <a:gd name="T49" fmla="*/ 402 h 662"/>
              <a:gd name="T50" fmla="*/ 674 w 1837"/>
              <a:gd name="T51" fmla="*/ 414 h 662"/>
              <a:gd name="T52" fmla="*/ 647 w 1837"/>
              <a:gd name="T53" fmla="*/ 391 h 662"/>
              <a:gd name="T54" fmla="*/ 594 w 1837"/>
              <a:gd name="T55" fmla="*/ 385 h 662"/>
              <a:gd name="T56" fmla="*/ 555 w 1837"/>
              <a:gd name="T57" fmla="*/ 385 h 662"/>
              <a:gd name="T58" fmla="*/ 534 w 1837"/>
              <a:gd name="T59" fmla="*/ 408 h 662"/>
              <a:gd name="T60" fmla="*/ 495 w 1837"/>
              <a:gd name="T61" fmla="*/ 391 h 662"/>
              <a:gd name="T62" fmla="*/ 462 w 1837"/>
              <a:gd name="T63" fmla="*/ 374 h 662"/>
              <a:gd name="T64" fmla="*/ 435 w 1837"/>
              <a:gd name="T65" fmla="*/ 351 h 662"/>
              <a:gd name="T66" fmla="*/ 435 w 1837"/>
              <a:gd name="T67" fmla="*/ 333 h 662"/>
              <a:gd name="T68" fmla="*/ 410 w 1837"/>
              <a:gd name="T69" fmla="*/ 322 h 662"/>
              <a:gd name="T70" fmla="*/ 376 w 1837"/>
              <a:gd name="T71" fmla="*/ 305 h 662"/>
              <a:gd name="T72" fmla="*/ 343 w 1837"/>
              <a:gd name="T73" fmla="*/ 264 h 662"/>
              <a:gd name="T74" fmla="*/ 323 w 1837"/>
              <a:gd name="T75" fmla="*/ 224 h 662"/>
              <a:gd name="T76" fmla="*/ 277 w 1837"/>
              <a:gd name="T77" fmla="*/ 218 h 662"/>
              <a:gd name="T78" fmla="*/ 237 w 1837"/>
              <a:gd name="T79" fmla="*/ 207 h 662"/>
              <a:gd name="T80" fmla="*/ 171 w 1837"/>
              <a:gd name="T81" fmla="*/ 144 h 662"/>
              <a:gd name="T82" fmla="*/ 145 w 1837"/>
              <a:gd name="T83" fmla="*/ 115 h 662"/>
              <a:gd name="T84" fmla="*/ 125 w 1837"/>
              <a:gd name="T85" fmla="*/ 69 h 662"/>
              <a:gd name="T86" fmla="*/ 72 w 1837"/>
              <a:gd name="T87" fmla="*/ 40 h 662"/>
              <a:gd name="T88" fmla="*/ 26 w 1837"/>
              <a:gd name="T89" fmla="*/ 6 h 662"/>
              <a:gd name="T90" fmla="*/ 0 w 1837"/>
              <a:gd name="T91" fmla="*/ 0 h 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37" h="662">
                <a:moveTo>
                  <a:pt x="1836" y="569"/>
                </a:moveTo>
                <a:lnTo>
                  <a:pt x="1817" y="569"/>
                </a:lnTo>
                <a:lnTo>
                  <a:pt x="1797" y="581"/>
                </a:lnTo>
                <a:lnTo>
                  <a:pt x="1757" y="632"/>
                </a:lnTo>
                <a:lnTo>
                  <a:pt x="1737" y="644"/>
                </a:lnTo>
                <a:lnTo>
                  <a:pt x="1730" y="644"/>
                </a:lnTo>
                <a:lnTo>
                  <a:pt x="1718" y="644"/>
                </a:lnTo>
                <a:lnTo>
                  <a:pt x="1691" y="632"/>
                </a:lnTo>
                <a:lnTo>
                  <a:pt x="1658" y="638"/>
                </a:lnTo>
                <a:lnTo>
                  <a:pt x="1631" y="632"/>
                </a:lnTo>
                <a:lnTo>
                  <a:pt x="1605" y="644"/>
                </a:lnTo>
                <a:lnTo>
                  <a:pt x="1546" y="650"/>
                </a:lnTo>
                <a:lnTo>
                  <a:pt x="1519" y="661"/>
                </a:lnTo>
                <a:lnTo>
                  <a:pt x="1500" y="661"/>
                </a:lnTo>
                <a:lnTo>
                  <a:pt x="1493" y="661"/>
                </a:lnTo>
                <a:lnTo>
                  <a:pt x="1473" y="644"/>
                </a:lnTo>
                <a:lnTo>
                  <a:pt x="1427" y="632"/>
                </a:lnTo>
                <a:lnTo>
                  <a:pt x="1367" y="609"/>
                </a:lnTo>
                <a:lnTo>
                  <a:pt x="1348" y="609"/>
                </a:lnTo>
                <a:lnTo>
                  <a:pt x="1328" y="604"/>
                </a:lnTo>
                <a:lnTo>
                  <a:pt x="1256" y="581"/>
                </a:lnTo>
                <a:lnTo>
                  <a:pt x="1155" y="569"/>
                </a:lnTo>
                <a:lnTo>
                  <a:pt x="1136" y="546"/>
                </a:lnTo>
                <a:lnTo>
                  <a:pt x="1136" y="529"/>
                </a:lnTo>
                <a:lnTo>
                  <a:pt x="1136" y="523"/>
                </a:lnTo>
                <a:lnTo>
                  <a:pt x="1097" y="506"/>
                </a:lnTo>
                <a:lnTo>
                  <a:pt x="1090" y="500"/>
                </a:lnTo>
                <a:lnTo>
                  <a:pt x="1090" y="483"/>
                </a:lnTo>
                <a:lnTo>
                  <a:pt x="1109" y="460"/>
                </a:lnTo>
                <a:lnTo>
                  <a:pt x="1097" y="443"/>
                </a:lnTo>
                <a:lnTo>
                  <a:pt x="1083" y="437"/>
                </a:lnTo>
                <a:lnTo>
                  <a:pt x="1070" y="431"/>
                </a:lnTo>
                <a:lnTo>
                  <a:pt x="1010" y="431"/>
                </a:lnTo>
                <a:lnTo>
                  <a:pt x="984" y="437"/>
                </a:lnTo>
                <a:lnTo>
                  <a:pt x="978" y="425"/>
                </a:lnTo>
                <a:lnTo>
                  <a:pt x="971" y="408"/>
                </a:lnTo>
                <a:lnTo>
                  <a:pt x="964" y="402"/>
                </a:lnTo>
                <a:lnTo>
                  <a:pt x="957" y="385"/>
                </a:lnTo>
                <a:lnTo>
                  <a:pt x="951" y="385"/>
                </a:lnTo>
                <a:lnTo>
                  <a:pt x="945" y="385"/>
                </a:lnTo>
                <a:lnTo>
                  <a:pt x="925" y="397"/>
                </a:lnTo>
                <a:lnTo>
                  <a:pt x="911" y="402"/>
                </a:lnTo>
                <a:lnTo>
                  <a:pt x="885" y="414"/>
                </a:lnTo>
                <a:lnTo>
                  <a:pt x="865" y="408"/>
                </a:lnTo>
                <a:lnTo>
                  <a:pt x="826" y="425"/>
                </a:lnTo>
                <a:lnTo>
                  <a:pt x="792" y="420"/>
                </a:lnTo>
                <a:lnTo>
                  <a:pt x="780" y="414"/>
                </a:lnTo>
                <a:lnTo>
                  <a:pt x="759" y="414"/>
                </a:lnTo>
                <a:lnTo>
                  <a:pt x="746" y="414"/>
                </a:lnTo>
                <a:lnTo>
                  <a:pt x="727" y="402"/>
                </a:lnTo>
                <a:lnTo>
                  <a:pt x="700" y="414"/>
                </a:lnTo>
                <a:lnTo>
                  <a:pt x="674" y="414"/>
                </a:lnTo>
                <a:lnTo>
                  <a:pt x="654" y="408"/>
                </a:lnTo>
                <a:lnTo>
                  <a:pt x="647" y="391"/>
                </a:lnTo>
                <a:lnTo>
                  <a:pt x="621" y="391"/>
                </a:lnTo>
                <a:lnTo>
                  <a:pt x="594" y="385"/>
                </a:lnTo>
                <a:lnTo>
                  <a:pt x="575" y="379"/>
                </a:lnTo>
                <a:lnTo>
                  <a:pt x="555" y="385"/>
                </a:lnTo>
                <a:lnTo>
                  <a:pt x="548" y="408"/>
                </a:lnTo>
                <a:lnTo>
                  <a:pt x="534" y="408"/>
                </a:lnTo>
                <a:lnTo>
                  <a:pt x="515" y="397"/>
                </a:lnTo>
                <a:lnTo>
                  <a:pt x="495" y="391"/>
                </a:lnTo>
                <a:lnTo>
                  <a:pt x="482" y="374"/>
                </a:lnTo>
                <a:lnTo>
                  <a:pt x="462" y="374"/>
                </a:lnTo>
                <a:lnTo>
                  <a:pt x="462" y="362"/>
                </a:lnTo>
                <a:lnTo>
                  <a:pt x="435" y="351"/>
                </a:lnTo>
                <a:lnTo>
                  <a:pt x="429" y="345"/>
                </a:lnTo>
                <a:lnTo>
                  <a:pt x="435" y="333"/>
                </a:lnTo>
                <a:lnTo>
                  <a:pt x="429" y="328"/>
                </a:lnTo>
                <a:lnTo>
                  <a:pt x="410" y="322"/>
                </a:lnTo>
                <a:lnTo>
                  <a:pt x="396" y="316"/>
                </a:lnTo>
                <a:lnTo>
                  <a:pt x="376" y="305"/>
                </a:lnTo>
                <a:lnTo>
                  <a:pt x="343" y="276"/>
                </a:lnTo>
                <a:lnTo>
                  <a:pt x="343" y="264"/>
                </a:lnTo>
                <a:lnTo>
                  <a:pt x="343" y="247"/>
                </a:lnTo>
                <a:lnTo>
                  <a:pt x="323" y="224"/>
                </a:lnTo>
                <a:lnTo>
                  <a:pt x="311" y="218"/>
                </a:lnTo>
                <a:lnTo>
                  <a:pt x="277" y="218"/>
                </a:lnTo>
                <a:lnTo>
                  <a:pt x="251" y="213"/>
                </a:lnTo>
                <a:lnTo>
                  <a:pt x="237" y="207"/>
                </a:lnTo>
                <a:lnTo>
                  <a:pt x="218" y="184"/>
                </a:lnTo>
                <a:lnTo>
                  <a:pt x="171" y="144"/>
                </a:lnTo>
                <a:lnTo>
                  <a:pt x="159" y="127"/>
                </a:lnTo>
                <a:lnTo>
                  <a:pt x="145" y="115"/>
                </a:lnTo>
                <a:lnTo>
                  <a:pt x="132" y="98"/>
                </a:lnTo>
                <a:lnTo>
                  <a:pt x="125" y="69"/>
                </a:lnTo>
                <a:lnTo>
                  <a:pt x="113" y="52"/>
                </a:lnTo>
                <a:lnTo>
                  <a:pt x="72" y="40"/>
                </a:lnTo>
                <a:lnTo>
                  <a:pt x="53" y="29"/>
                </a:lnTo>
                <a:lnTo>
                  <a:pt x="26" y="6"/>
                </a:lnTo>
                <a:lnTo>
                  <a:pt x="19" y="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27" name="Freeform 295"/>
          <p:cNvSpPr>
            <a:spLocks/>
          </p:cNvSpPr>
          <p:nvPr/>
        </p:nvSpPr>
        <p:spPr bwMode="auto">
          <a:xfrm>
            <a:off x="5463823" y="4114801"/>
            <a:ext cx="692856" cy="576263"/>
          </a:xfrm>
          <a:custGeom>
            <a:avLst/>
            <a:gdLst>
              <a:gd name="T0" fmla="*/ 470 w 491"/>
              <a:gd name="T1" fmla="*/ 0 h 363"/>
              <a:gd name="T2" fmla="*/ 483 w 491"/>
              <a:gd name="T3" fmla="*/ 0 h 363"/>
              <a:gd name="T4" fmla="*/ 490 w 491"/>
              <a:gd name="T5" fmla="*/ 29 h 363"/>
              <a:gd name="T6" fmla="*/ 490 w 491"/>
              <a:gd name="T7" fmla="*/ 52 h 363"/>
              <a:gd name="T8" fmla="*/ 490 w 491"/>
              <a:gd name="T9" fmla="*/ 58 h 363"/>
              <a:gd name="T10" fmla="*/ 476 w 491"/>
              <a:gd name="T11" fmla="*/ 63 h 363"/>
              <a:gd name="T12" fmla="*/ 476 w 491"/>
              <a:gd name="T13" fmla="*/ 86 h 363"/>
              <a:gd name="T14" fmla="*/ 463 w 491"/>
              <a:gd name="T15" fmla="*/ 92 h 363"/>
              <a:gd name="T16" fmla="*/ 463 w 491"/>
              <a:gd name="T17" fmla="*/ 109 h 363"/>
              <a:gd name="T18" fmla="*/ 456 w 491"/>
              <a:gd name="T19" fmla="*/ 115 h 363"/>
              <a:gd name="T20" fmla="*/ 456 w 491"/>
              <a:gd name="T21" fmla="*/ 132 h 363"/>
              <a:gd name="T22" fmla="*/ 456 w 491"/>
              <a:gd name="T23" fmla="*/ 144 h 363"/>
              <a:gd name="T24" fmla="*/ 443 w 491"/>
              <a:gd name="T25" fmla="*/ 167 h 363"/>
              <a:gd name="T26" fmla="*/ 437 w 491"/>
              <a:gd name="T27" fmla="*/ 201 h 363"/>
              <a:gd name="T28" fmla="*/ 443 w 491"/>
              <a:gd name="T29" fmla="*/ 236 h 363"/>
              <a:gd name="T30" fmla="*/ 424 w 491"/>
              <a:gd name="T31" fmla="*/ 276 h 363"/>
              <a:gd name="T32" fmla="*/ 410 w 491"/>
              <a:gd name="T33" fmla="*/ 293 h 363"/>
              <a:gd name="T34" fmla="*/ 397 w 491"/>
              <a:gd name="T35" fmla="*/ 310 h 363"/>
              <a:gd name="T36" fmla="*/ 397 w 491"/>
              <a:gd name="T37" fmla="*/ 328 h 363"/>
              <a:gd name="T38" fmla="*/ 403 w 491"/>
              <a:gd name="T39" fmla="*/ 333 h 363"/>
              <a:gd name="T40" fmla="*/ 403 w 491"/>
              <a:gd name="T41" fmla="*/ 345 h 363"/>
              <a:gd name="T42" fmla="*/ 390 w 491"/>
              <a:gd name="T43" fmla="*/ 339 h 363"/>
              <a:gd name="T44" fmla="*/ 364 w 491"/>
              <a:gd name="T45" fmla="*/ 345 h 363"/>
              <a:gd name="T46" fmla="*/ 337 w 491"/>
              <a:gd name="T47" fmla="*/ 328 h 363"/>
              <a:gd name="T48" fmla="*/ 318 w 491"/>
              <a:gd name="T49" fmla="*/ 333 h 363"/>
              <a:gd name="T50" fmla="*/ 304 w 491"/>
              <a:gd name="T51" fmla="*/ 328 h 363"/>
              <a:gd name="T52" fmla="*/ 291 w 491"/>
              <a:gd name="T53" fmla="*/ 339 h 363"/>
              <a:gd name="T54" fmla="*/ 278 w 491"/>
              <a:gd name="T55" fmla="*/ 333 h 363"/>
              <a:gd name="T56" fmla="*/ 251 w 491"/>
              <a:gd name="T57" fmla="*/ 351 h 363"/>
              <a:gd name="T58" fmla="*/ 238 w 491"/>
              <a:gd name="T59" fmla="*/ 362 h 363"/>
              <a:gd name="T60" fmla="*/ 219 w 491"/>
              <a:gd name="T61" fmla="*/ 362 h 363"/>
              <a:gd name="T62" fmla="*/ 191 w 491"/>
              <a:gd name="T63" fmla="*/ 362 h 363"/>
              <a:gd name="T64" fmla="*/ 172 w 491"/>
              <a:gd name="T65" fmla="*/ 356 h 363"/>
              <a:gd name="T66" fmla="*/ 152 w 491"/>
              <a:gd name="T67" fmla="*/ 345 h 363"/>
              <a:gd name="T68" fmla="*/ 126 w 491"/>
              <a:gd name="T69" fmla="*/ 322 h 363"/>
              <a:gd name="T70" fmla="*/ 92 w 491"/>
              <a:gd name="T71" fmla="*/ 310 h 363"/>
              <a:gd name="T72" fmla="*/ 86 w 491"/>
              <a:gd name="T73" fmla="*/ 305 h 363"/>
              <a:gd name="T74" fmla="*/ 73 w 491"/>
              <a:gd name="T75" fmla="*/ 293 h 363"/>
              <a:gd name="T76" fmla="*/ 60 w 491"/>
              <a:gd name="T77" fmla="*/ 293 h 363"/>
              <a:gd name="T78" fmla="*/ 53 w 491"/>
              <a:gd name="T79" fmla="*/ 287 h 363"/>
              <a:gd name="T80" fmla="*/ 39 w 491"/>
              <a:gd name="T81" fmla="*/ 282 h 363"/>
              <a:gd name="T82" fmla="*/ 33 w 491"/>
              <a:gd name="T83" fmla="*/ 282 h 363"/>
              <a:gd name="T84" fmla="*/ 7 w 491"/>
              <a:gd name="T85" fmla="*/ 253 h 363"/>
              <a:gd name="T86" fmla="*/ 0 w 491"/>
              <a:gd name="T87" fmla="*/ 241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91" h="363">
                <a:moveTo>
                  <a:pt x="470" y="0"/>
                </a:moveTo>
                <a:lnTo>
                  <a:pt x="483" y="0"/>
                </a:lnTo>
                <a:lnTo>
                  <a:pt x="490" y="29"/>
                </a:lnTo>
                <a:lnTo>
                  <a:pt x="490" y="52"/>
                </a:lnTo>
                <a:lnTo>
                  <a:pt x="490" y="58"/>
                </a:lnTo>
                <a:lnTo>
                  <a:pt x="476" y="63"/>
                </a:lnTo>
                <a:lnTo>
                  <a:pt x="476" y="86"/>
                </a:lnTo>
                <a:lnTo>
                  <a:pt x="463" y="92"/>
                </a:lnTo>
                <a:lnTo>
                  <a:pt x="463" y="109"/>
                </a:lnTo>
                <a:lnTo>
                  <a:pt x="456" y="115"/>
                </a:lnTo>
                <a:lnTo>
                  <a:pt x="456" y="132"/>
                </a:lnTo>
                <a:lnTo>
                  <a:pt x="456" y="144"/>
                </a:lnTo>
                <a:lnTo>
                  <a:pt x="443" y="167"/>
                </a:lnTo>
                <a:lnTo>
                  <a:pt x="437" y="201"/>
                </a:lnTo>
                <a:lnTo>
                  <a:pt x="443" y="236"/>
                </a:lnTo>
                <a:lnTo>
                  <a:pt x="424" y="276"/>
                </a:lnTo>
                <a:lnTo>
                  <a:pt x="410" y="293"/>
                </a:lnTo>
                <a:lnTo>
                  <a:pt x="397" y="310"/>
                </a:lnTo>
                <a:lnTo>
                  <a:pt x="397" y="328"/>
                </a:lnTo>
                <a:lnTo>
                  <a:pt x="403" y="333"/>
                </a:lnTo>
                <a:lnTo>
                  <a:pt x="403" y="345"/>
                </a:lnTo>
                <a:lnTo>
                  <a:pt x="390" y="339"/>
                </a:lnTo>
                <a:lnTo>
                  <a:pt x="364" y="345"/>
                </a:lnTo>
                <a:lnTo>
                  <a:pt x="337" y="328"/>
                </a:lnTo>
                <a:lnTo>
                  <a:pt x="318" y="333"/>
                </a:lnTo>
                <a:lnTo>
                  <a:pt x="304" y="328"/>
                </a:lnTo>
                <a:lnTo>
                  <a:pt x="291" y="339"/>
                </a:lnTo>
                <a:lnTo>
                  <a:pt x="278" y="333"/>
                </a:lnTo>
                <a:lnTo>
                  <a:pt x="251" y="351"/>
                </a:lnTo>
                <a:lnTo>
                  <a:pt x="238" y="362"/>
                </a:lnTo>
                <a:lnTo>
                  <a:pt x="219" y="362"/>
                </a:lnTo>
                <a:lnTo>
                  <a:pt x="191" y="362"/>
                </a:lnTo>
                <a:lnTo>
                  <a:pt x="172" y="356"/>
                </a:lnTo>
                <a:lnTo>
                  <a:pt x="152" y="345"/>
                </a:lnTo>
                <a:lnTo>
                  <a:pt x="126" y="322"/>
                </a:lnTo>
                <a:lnTo>
                  <a:pt x="92" y="310"/>
                </a:lnTo>
                <a:lnTo>
                  <a:pt x="86" y="305"/>
                </a:lnTo>
                <a:lnTo>
                  <a:pt x="73" y="293"/>
                </a:lnTo>
                <a:lnTo>
                  <a:pt x="60" y="293"/>
                </a:lnTo>
                <a:lnTo>
                  <a:pt x="53" y="287"/>
                </a:lnTo>
                <a:lnTo>
                  <a:pt x="39" y="282"/>
                </a:lnTo>
                <a:lnTo>
                  <a:pt x="33" y="282"/>
                </a:lnTo>
                <a:lnTo>
                  <a:pt x="7" y="253"/>
                </a:lnTo>
                <a:lnTo>
                  <a:pt x="0" y="24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28" name="Freeform 296"/>
          <p:cNvSpPr>
            <a:spLocks/>
          </p:cNvSpPr>
          <p:nvPr/>
        </p:nvSpPr>
        <p:spPr bwMode="auto">
          <a:xfrm>
            <a:off x="5249334" y="2417764"/>
            <a:ext cx="561622" cy="2346325"/>
          </a:xfrm>
          <a:custGeom>
            <a:avLst/>
            <a:gdLst>
              <a:gd name="T0" fmla="*/ 106 w 397"/>
              <a:gd name="T1" fmla="*/ 1477 h 1478"/>
              <a:gd name="T2" fmla="*/ 138 w 397"/>
              <a:gd name="T3" fmla="*/ 1425 h 1478"/>
              <a:gd name="T4" fmla="*/ 152 w 397"/>
              <a:gd name="T5" fmla="*/ 1385 h 1478"/>
              <a:gd name="T6" fmla="*/ 152 w 397"/>
              <a:gd name="T7" fmla="*/ 1356 h 1478"/>
              <a:gd name="T8" fmla="*/ 145 w 397"/>
              <a:gd name="T9" fmla="*/ 1328 h 1478"/>
              <a:gd name="T10" fmla="*/ 145 w 397"/>
              <a:gd name="T11" fmla="*/ 1316 h 1478"/>
              <a:gd name="T12" fmla="*/ 165 w 397"/>
              <a:gd name="T13" fmla="*/ 1293 h 1478"/>
              <a:gd name="T14" fmla="*/ 172 w 397"/>
              <a:gd name="T15" fmla="*/ 1276 h 1478"/>
              <a:gd name="T16" fmla="*/ 172 w 397"/>
              <a:gd name="T17" fmla="*/ 1247 h 1478"/>
              <a:gd name="T18" fmla="*/ 152 w 397"/>
              <a:gd name="T19" fmla="*/ 1236 h 1478"/>
              <a:gd name="T20" fmla="*/ 119 w 397"/>
              <a:gd name="T21" fmla="*/ 1219 h 1478"/>
              <a:gd name="T22" fmla="*/ 99 w 397"/>
              <a:gd name="T23" fmla="*/ 1230 h 1478"/>
              <a:gd name="T24" fmla="*/ 79 w 397"/>
              <a:gd name="T25" fmla="*/ 1207 h 1478"/>
              <a:gd name="T26" fmla="*/ 46 w 397"/>
              <a:gd name="T27" fmla="*/ 1219 h 1478"/>
              <a:gd name="T28" fmla="*/ 14 w 397"/>
              <a:gd name="T29" fmla="*/ 1201 h 1478"/>
              <a:gd name="T30" fmla="*/ 20 w 397"/>
              <a:gd name="T31" fmla="*/ 1184 h 1478"/>
              <a:gd name="T32" fmla="*/ 14 w 397"/>
              <a:gd name="T33" fmla="*/ 1173 h 1478"/>
              <a:gd name="T34" fmla="*/ 7 w 397"/>
              <a:gd name="T35" fmla="*/ 1161 h 1478"/>
              <a:gd name="T36" fmla="*/ 0 w 397"/>
              <a:gd name="T37" fmla="*/ 1138 h 1478"/>
              <a:gd name="T38" fmla="*/ 14 w 397"/>
              <a:gd name="T39" fmla="*/ 1109 h 1478"/>
              <a:gd name="T40" fmla="*/ 20 w 397"/>
              <a:gd name="T41" fmla="*/ 1081 h 1478"/>
              <a:gd name="T42" fmla="*/ 46 w 397"/>
              <a:gd name="T43" fmla="*/ 1046 h 1478"/>
              <a:gd name="T44" fmla="*/ 79 w 397"/>
              <a:gd name="T45" fmla="*/ 977 h 1478"/>
              <a:gd name="T46" fmla="*/ 106 w 397"/>
              <a:gd name="T47" fmla="*/ 937 h 1478"/>
              <a:gd name="T48" fmla="*/ 125 w 397"/>
              <a:gd name="T49" fmla="*/ 925 h 1478"/>
              <a:gd name="T50" fmla="*/ 152 w 397"/>
              <a:gd name="T51" fmla="*/ 920 h 1478"/>
              <a:gd name="T52" fmla="*/ 159 w 397"/>
              <a:gd name="T53" fmla="*/ 897 h 1478"/>
              <a:gd name="T54" fmla="*/ 178 w 397"/>
              <a:gd name="T55" fmla="*/ 879 h 1478"/>
              <a:gd name="T56" fmla="*/ 198 w 397"/>
              <a:gd name="T57" fmla="*/ 862 h 1478"/>
              <a:gd name="T58" fmla="*/ 212 w 397"/>
              <a:gd name="T59" fmla="*/ 828 h 1478"/>
              <a:gd name="T60" fmla="*/ 218 w 397"/>
              <a:gd name="T61" fmla="*/ 799 h 1478"/>
              <a:gd name="T62" fmla="*/ 198 w 397"/>
              <a:gd name="T63" fmla="*/ 799 h 1478"/>
              <a:gd name="T64" fmla="*/ 198 w 397"/>
              <a:gd name="T65" fmla="*/ 788 h 1478"/>
              <a:gd name="T66" fmla="*/ 231 w 397"/>
              <a:gd name="T67" fmla="*/ 759 h 1478"/>
              <a:gd name="T68" fmla="*/ 237 w 397"/>
              <a:gd name="T69" fmla="*/ 747 h 1478"/>
              <a:gd name="T70" fmla="*/ 251 w 397"/>
              <a:gd name="T71" fmla="*/ 730 h 1478"/>
              <a:gd name="T72" fmla="*/ 264 w 397"/>
              <a:gd name="T73" fmla="*/ 696 h 1478"/>
              <a:gd name="T74" fmla="*/ 284 w 397"/>
              <a:gd name="T75" fmla="*/ 661 h 1478"/>
              <a:gd name="T76" fmla="*/ 297 w 397"/>
              <a:gd name="T77" fmla="*/ 644 h 1478"/>
              <a:gd name="T78" fmla="*/ 297 w 397"/>
              <a:gd name="T79" fmla="*/ 621 h 1478"/>
              <a:gd name="T80" fmla="*/ 350 w 397"/>
              <a:gd name="T81" fmla="*/ 535 h 1478"/>
              <a:gd name="T82" fmla="*/ 357 w 397"/>
              <a:gd name="T83" fmla="*/ 506 h 1478"/>
              <a:gd name="T84" fmla="*/ 396 w 397"/>
              <a:gd name="T85" fmla="*/ 448 h 1478"/>
              <a:gd name="T86" fmla="*/ 389 w 397"/>
              <a:gd name="T87" fmla="*/ 431 h 1478"/>
              <a:gd name="T88" fmla="*/ 370 w 397"/>
              <a:gd name="T89" fmla="*/ 402 h 1478"/>
              <a:gd name="T90" fmla="*/ 357 w 397"/>
              <a:gd name="T91" fmla="*/ 362 h 1478"/>
              <a:gd name="T92" fmla="*/ 343 w 397"/>
              <a:gd name="T93" fmla="*/ 351 h 1478"/>
              <a:gd name="T94" fmla="*/ 297 w 397"/>
              <a:gd name="T95" fmla="*/ 345 h 1478"/>
              <a:gd name="T96" fmla="*/ 278 w 397"/>
              <a:gd name="T97" fmla="*/ 322 h 1478"/>
              <a:gd name="T98" fmla="*/ 251 w 397"/>
              <a:gd name="T99" fmla="*/ 339 h 1478"/>
              <a:gd name="T100" fmla="*/ 231 w 397"/>
              <a:gd name="T101" fmla="*/ 316 h 1478"/>
              <a:gd name="T102" fmla="*/ 218 w 397"/>
              <a:gd name="T103" fmla="*/ 299 h 1478"/>
              <a:gd name="T104" fmla="*/ 205 w 397"/>
              <a:gd name="T105" fmla="*/ 282 h 1478"/>
              <a:gd name="T106" fmla="*/ 172 w 397"/>
              <a:gd name="T107" fmla="*/ 247 h 1478"/>
              <a:gd name="T108" fmla="*/ 159 w 397"/>
              <a:gd name="T109" fmla="*/ 230 h 1478"/>
              <a:gd name="T110" fmla="*/ 152 w 397"/>
              <a:gd name="T111" fmla="*/ 196 h 1478"/>
              <a:gd name="T112" fmla="*/ 159 w 397"/>
              <a:gd name="T113" fmla="*/ 138 h 1478"/>
              <a:gd name="T114" fmla="*/ 138 w 397"/>
              <a:gd name="T115" fmla="*/ 115 h 1478"/>
              <a:gd name="T116" fmla="*/ 138 w 397"/>
              <a:gd name="T117" fmla="*/ 75 h 1478"/>
              <a:gd name="T118" fmla="*/ 106 w 397"/>
              <a:gd name="T119" fmla="*/ 40 h 1478"/>
              <a:gd name="T120" fmla="*/ 106 w 397"/>
              <a:gd name="T121" fmla="*/ 12 h 1478"/>
              <a:gd name="T122" fmla="*/ 106 w 397"/>
              <a:gd name="T123" fmla="*/ 0 h 1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7" h="1478">
                <a:moveTo>
                  <a:pt x="106" y="1477"/>
                </a:moveTo>
                <a:lnTo>
                  <a:pt x="138" y="1425"/>
                </a:lnTo>
                <a:lnTo>
                  <a:pt x="152" y="1385"/>
                </a:lnTo>
                <a:lnTo>
                  <a:pt x="152" y="1356"/>
                </a:lnTo>
                <a:lnTo>
                  <a:pt x="145" y="1328"/>
                </a:lnTo>
                <a:lnTo>
                  <a:pt x="145" y="1316"/>
                </a:lnTo>
                <a:lnTo>
                  <a:pt x="165" y="1293"/>
                </a:lnTo>
                <a:lnTo>
                  <a:pt x="172" y="1276"/>
                </a:lnTo>
                <a:lnTo>
                  <a:pt x="172" y="1247"/>
                </a:lnTo>
                <a:lnTo>
                  <a:pt x="152" y="1236"/>
                </a:lnTo>
                <a:lnTo>
                  <a:pt x="119" y="1219"/>
                </a:lnTo>
                <a:lnTo>
                  <a:pt x="99" y="1230"/>
                </a:lnTo>
                <a:lnTo>
                  <a:pt x="79" y="1207"/>
                </a:lnTo>
                <a:lnTo>
                  <a:pt x="46" y="1219"/>
                </a:lnTo>
                <a:lnTo>
                  <a:pt x="14" y="1201"/>
                </a:lnTo>
                <a:lnTo>
                  <a:pt x="20" y="1184"/>
                </a:lnTo>
                <a:lnTo>
                  <a:pt x="14" y="1173"/>
                </a:lnTo>
                <a:lnTo>
                  <a:pt x="7" y="1161"/>
                </a:lnTo>
                <a:lnTo>
                  <a:pt x="0" y="1138"/>
                </a:lnTo>
                <a:lnTo>
                  <a:pt x="14" y="1109"/>
                </a:lnTo>
                <a:lnTo>
                  <a:pt x="20" y="1081"/>
                </a:lnTo>
                <a:lnTo>
                  <a:pt x="46" y="1046"/>
                </a:lnTo>
                <a:lnTo>
                  <a:pt x="79" y="977"/>
                </a:lnTo>
                <a:lnTo>
                  <a:pt x="106" y="937"/>
                </a:lnTo>
                <a:lnTo>
                  <a:pt x="125" y="925"/>
                </a:lnTo>
                <a:lnTo>
                  <a:pt x="152" y="920"/>
                </a:lnTo>
                <a:lnTo>
                  <a:pt x="159" y="897"/>
                </a:lnTo>
                <a:lnTo>
                  <a:pt x="178" y="879"/>
                </a:lnTo>
                <a:lnTo>
                  <a:pt x="198" y="862"/>
                </a:lnTo>
                <a:lnTo>
                  <a:pt x="212" y="828"/>
                </a:lnTo>
                <a:lnTo>
                  <a:pt x="218" y="799"/>
                </a:lnTo>
                <a:lnTo>
                  <a:pt x="198" y="799"/>
                </a:lnTo>
                <a:lnTo>
                  <a:pt x="198" y="788"/>
                </a:lnTo>
                <a:lnTo>
                  <a:pt x="231" y="759"/>
                </a:lnTo>
                <a:lnTo>
                  <a:pt x="237" y="747"/>
                </a:lnTo>
                <a:lnTo>
                  <a:pt x="251" y="730"/>
                </a:lnTo>
                <a:lnTo>
                  <a:pt x="264" y="696"/>
                </a:lnTo>
                <a:lnTo>
                  <a:pt x="284" y="661"/>
                </a:lnTo>
                <a:lnTo>
                  <a:pt x="297" y="644"/>
                </a:lnTo>
                <a:lnTo>
                  <a:pt x="297" y="621"/>
                </a:lnTo>
                <a:lnTo>
                  <a:pt x="350" y="535"/>
                </a:lnTo>
                <a:lnTo>
                  <a:pt x="357" y="506"/>
                </a:lnTo>
                <a:lnTo>
                  <a:pt x="396" y="448"/>
                </a:lnTo>
                <a:lnTo>
                  <a:pt x="389" y="431"/>
                </a:lnTo>
                <a:lnTo>
                  <a:pt x="370" y="402"/>
                </a:lnTo>
                <a:lnTo>
                  <a:pt x="357" y="362"/>
                </a:lnTo>
                <a:lnTo>
                  <a:pt x="343" y="351"/>
                </a:lnTo>
                <a:lnTo>
                  <a:pt x="297" y="345"/>
                </a:lnTo>
                <a:lnTo>
                  <a:pt x="278" y="322"/>
                </a:lnTo>
                <a:lnTo>
                  <a:pt x="251" y="339"/>
                </a:lnTo>
                <a:lnTo>
                  <a:pt x="231" y="316"/>
                </a:lnTo>
                <a:lnTo>
                  <a:pt x="218" y="299"/>
                </a:lnTo>
                <a:lnTo>
                  <a:pt x="205" y="282"/>
                </a:lnTo>
                <a:lnTo>
                  <a:pt x="172" y="247"/>
                </a:lnTo>
                <a:lnTo>
                  <a:pt x="159" y="230"/>
                </a:lnTo>
                <a:lnTo>
                  <a:pt x="152" y="196"/>
                </a:lnTo>
                <a:lnTo>
                  <a:pt x="159" y="138"/>
                </a:lnTo>
                <a:lnTo>
                  <a:pt x="138" y="115"/>
                </a:lnTo>
                <a:lnTo>
                  <a:pt x="138" y="75"/>
                </a:lnTo>
                <a:lnTo>
                  <a:pt x="106" y="40"/>
                </a:lnTo>
                <a:lnTo>
                  <a:pt x="106" y="12"/>
                </a:lnTo>
                <a:lnTo>
                  <a:pt x="106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29" name="Freeform 297"/>
          <p:cNvSpPr>
            <a:spLocks/>
          </p:cNvSpPr>
          <p:nvPr/>
        </p:nvSpPr>
        <p:spPr bwMode="auto">
          <a:xfrm>
            <a:off x="6117167" y="3567113"/>
            <a:ext cx="39511" cy="138112"/>
          </a:xfrm>
          <a:custGeom>
            <a:avLst/>
            <a:gdLst>
              <a:gd name="T0" fmla="*/ 27 w 28"/>
              <a:gd name="T1" fmla="*/ 0 h 87"/>
              <a:gd name="T2" fmla="*/ 14 w 28"/>
              <a:gd name="T3" fmla="*/ 35 h 87"/>
              <a:gd name="T4" fmla="*/ 7 w 28"/>
              <a:gd name="T5" fmla="*/ 69 h 87"/>
              <a:gd name="T6" fmla="*/ 0 w 28"/>
              <a:gd name="T7" fmla="*/ 86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87">
                <a:moveTo>
                  <a:pt x="27" y="0"/>
                </a:moveTo>
                <a:lnTo>
                  <a:pt x="14" y="35"/>
                </a:lnTo>
                <a:lnTo>
                  <a:pt x="7" y="69"/>
                </a:lnTo>
                <a:lnTo>
                  <a:pt x="0" y="8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30" name="Freeform 298"/>
          <p:cNvSpPr>
            <a:spLocks/>
          </p:cNvSpPr>
          <p:nvPr/>
        </p:nvSpPr>
        <p:spPr bwMode="auto">
          <a:xfrm>
            <a:off x="6052256" y="3776664"/>
            <a:ext cx="29633" cy="193675"/>
          </a:xfrm>
          <a:custGeom>
            <a:avLst/>
            <a:gdLst>
              <a:gd name="T0" fmla="*/ 20 w 21"/>
              <a:gd name="T1" fmla="*/ 0 h 122"/>
              <a:gd name="T2" fmla="*/ 20 w 21"/>
              <a:gd name="T3" fmla="*/ 12 h 122"/>
              <a:gd name="T4" fmla="*/ 0 w 21"/>
              <a:gd name="T5" fmla="*/ 23 h 122"/>
              <a:gd name="T6" fmla="*/ 7 w 21"/>
              <a:gd name="T7" fmla="*/ 64 h 122"/>
              <a:gd name="T8" fmla="*/ 7 w 21"/>
              <a:gd name="T9" fmla="*/ 69 h 122"/>
              <a:gd name="T10" fmla="*/ 13 w 21"/>
              <a:gd name="T11" fmla="*/ 87 h 122"/>
              <a:gd name="T12" fmla="*/ 13 w 21"/>
              <a:gd name="T13" fmla="*/ 104 h 122"/>
              <a:gd name="T14" fmla="*/ 20 w 21"/>
              <a:gd name="T15" fmla="*/ 12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" h="122">
                <a:moveTo>
                  <a:pt x="20" y="0"/>
                </a:moveTo>
                <a:lnTo>
                  <a:pt x="20" y="12"/>
                </a:lnTo>
                <a:lnTo>
                  <a:pt x="0" y="23"/>
                </a:lnTo>
                <a:lnTo>
                  <a:pt x="7" y="64"/>
                </a:lnTo>
                <a:lnTo>
                  <a:pt x="7" y="69"/>
                </a:lnTo>
                <a:lnTo>
                  <a:pt x="13" y="87"/>
                </a:lnTo>
                <a:lnTo>
                  <a:pt x="13" y="104"/>
                </a:lnTo>
                <a:lnTo>
                  <a:pt x="20" y="12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31" name="Freeform 299"/>
          <p:cNvSpPr>
            <a:spLocks/>
          </p:cNvSpPr>
          <p:nvPr/>
        </p:nvSpPr>
        <p:spPr bwMode="auto">
          <a:xfrm>
            <a:off x="6434667" y="3348038"/>
            <a:ext cx="121356" cy="612775"/>
          </a:xfrm>
          <a:custGeom>
            <a:avLst/>
            <a:gdLst>
              <a:gd name="T0" fmla="*/ 72 w 86"/>
              <a:gd name="T1" fmla="*/ 0 h 386"/>
              <a:gd name="T2" fmla="*/ 72 w 86"/>
              <a:gd name="T3" fmla="*/ 6 h 386"/>
              <a:gd name="T4" fmla="*/ 72 w 86"/>
              <a:gd name="T5" fmla="*/ 18 h 386"/>
              <a:gd name="T6" fmla="*/ 72 w 86"/>
              <a:gd name="T7" fmla="*/ 23 h 386"/>
              <a:gd name="T8" fmla="*/ 78 w 86"/>
              <a:gd name="T9" fmla="*/ 29 h 386"/>
              <a:gd name="T10" fmla="*/ 85 w 86"/>
              <a:gd name="T11" fmla="*/ 35 h 386"/>
              <a:gd name="T12" fmla="*/ 85 w 86"/>
              <a:gd name="T13" fmla="*/ 41 h 386"/>
              <a:gd name="T14" fmla="*/ 85 w 86"/>
              <a:gd name="T15" fmla="*/ 52 h 386"/>
              <a:gd name="T16" fmla="*/ 78 w 86"/>
              <a:gd name="T17" fmla="*/ 58 h 386"/>
              <a:gd name="T18" fmla="*/ 72 w 86"/>
              <a:gd name="T19" fmla="*/ 64 h 386"/>
              <a:gd name="T20" fmla="*/ 65 w 86"/>
              <a:gd name="T21" fmla="*/ 69 h 386"/>
              <a:gd name="T22" fmla="*/ 59 w 86"/>
              <a:gd name="T23" fmla="*/ 81 h 386"/>
              <a:gd name="T24" fmla="*/ 53 w 86"/>
              <a:gd name="T25" fmla="*/ 92 h 386"/>
              <a:gd name="T26" fmla="*/ 53 w 86"/>
              <a:gd name="T27" fmla="*/ 104 h 386"/>
              <a:gd name="T28" fmla="*/ 46 w 86"/>
              <a:gd name="T29" fmla="*/ 115 h 386"/>
              <a:gd name="T30" fmla="*/ 53 w 86"/>
              <a:gd name="T31" fmla="*/ 127 h 386"/>
              <a:gd name="T32" fmla="*/ 46 w 86"/>
              <a:gd name="T33" fmla="*/ 138 h 386"/>
              <a:gd name="T34" fmla="*/ 39 w 86"/>
              <a:gd name="T35" fmla="*/ 150 h 386"/>
              <a:gd name="T36" fmla="*/ 46 w 86"/>
              <a:gd name="T37" fmla="*/ 161 h 386"/>
              <a:gd name="T38" fmla="*/ 46 w 86"/>
              <a:gd name="T39" fmla="*/ 167 h 386"/>
              <a:gd name="T40" fmla="*/ 39 w 86"/>
              <a:gd name="T41" fmla="*/ 179 h 386"/>
              <a:gd name="T42" fmla="*/ 32 w 86"/>
              <a:gd name="T43" fmla="*/ 184 h 386"/>
              <a:gd name="T44" fmla="*/ 19 w 86"/>
              <a:gd name="T45" fmla="*/ 196 h 386"/>
              <a:gd name="T46" fmla="*/ 19 w 86"/>
              <a:gd name="T47" fmla="*/ 207 h 386"/>
              <a:gd name="T48" fmla="*/ 19 w 86"/>
              <a:gd name="T49" fmla="*/ 213 h 386"/>
              <a:gd name="T50" fmla="*/ 19 w 86"/>
              <a:gd name="T51" fmla="*/ 224 h 386"/>
              <a:gd name="T52" fmla="*/ 19 w 86"/>
              <a:gd name="T53" fmla="*/ 236 h 386"/>
              <a:gd name="T54" fmla="*/ 12 w 86"/>
              <a:gd name="T55" fmla="*/ 247 h 386"/>
              <a:gd name="T56" fmla="*/ 19 w 86"/>
              <a:gd name="T57" fmla="*/ 259 h 386"/>
              <a:gd name="T58" fmla="*/ 12 w 86"/>
              <a:gd name="T59" fmla="*/ 276 h 386"/>
              <a:gd name="T60" fmla="*/ 12 w 86"/>
              <a:gd name="T61" fmla="*/ 288 h 386"/>
              <a:gd name="T62" fmla="*/ 19 w 86"/>
              <a:gd name="T63" fmla="*/ 311 h 386"/>
              <a:gd name="T64" fmla="*/ 12 w 86"/>
              <a:gd name="T65" fmla="*/ 322 h 386"/>
              <a:gd name="T66" fmla="*/ 7 w 86"/>
              <a:gd name="T67" fmla="*/ 334 h 386"/>
              <a:gd name="T68" fmla="*/ 19 w 86"/>
              <a:gd name="T69" fmla="*/ 345 h 386"/>
              <a:gd name="T70" fmla="*/ 12 w 86"/>
              <a:gd name="T71" fmla="*/ 357 h 386"/>
              <a:gd name="T72" fmla="*/ 0 w 86"/>
              <a:gd name="T73" fmla="*/ 362 h 386"/>
              <a:gd name="T74" fmla="*/ 0 w 86"/>
              <a:gd name="T75" fmla="*/ 374 h 386"/>
              <a:gd name="T76" fmla="*/ 7 w 86"/>
              <a:gd name="T77" fmla="*/ 385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6" h="386">
                <a:moveTo>
                  <a:pt x="72" y="0"/>
                </a:moveTo>
                <a:lnTo>
                  <a:pt x="72" y="6"/>
                </a:lnTo>
                <a:lnTo>
                  <a:pt x="72" y="18"/>
                </a:lnTo>
                <a:lnTo>
                  <a:pt x="72" y="23"/>
                </a:lnTo>
                <a:lnTo>
                  <a:pt x="78" y="29"/>
                </a:lnTo>
                <a:lnTo>
                  <a:pt x="85" y="35"/>
                </a:lnTo>
                <a:lnTo>
                  <a:pt x="85" y="41"/>
                </a:lnTo>
                <a:lnTo>
                  <a:pt x="85" y="52"/>
                </a:lnTo>
                <a:lnTo>
                  <a:pt x="78" y="58"/>
                </a:lnTo>
                <a:lnTo>
                  <a:pt x="72" y="64"/>
                </a:lnTo>
                <a:lnTo>
                  <a:pt x="65" y="69"/>
                </a:lnTo>
                <a:lnTo>
                  <a:pt x="59" y="81"/>
                </a:lnTo>
                <a:lnTo>
                  <a:pt x="53" y="92"/>
                </a:lnTo>
                <a:lnTo>
                  <a:pt x="53" y="104"/>
                </a:lnTo>
                <a:lnTo>
                  <a:pt x="46" y="115"/>
                </a:lnTo>
                <a:lnTo>
                  <a:pt x="53" y="127"/>
                </a:lnTo>
                <a:lnTo>
                  <a:pt x="46" y="138"/>
                </a:lnTo>
                <a:lnTo>
                  <a:pt x="39" y="150"/>
                </a:lnTo>
                <a:lnTo>
                  <a:pt x="46" y="161"/>
                </a:lnTo>
                <a:lnTo>
                  <a:pt x="46" y="167"/>
                </a:lnTo>
                <a:lnTo>
                  <a:pt x="39" y="179"/>
                </a:lnTo>
                <a:lnTo>
                  <a:pt x="32" y="184"/>
                </a:lnTo>
                <a:lnTo>
                  <a:pt x="19" y="196"/>
                </a:lnTo>
                <a:lnTo>
                  <a:pt x="19" y="207"/>
                </a:lnTo>
                <a:lnTo>
                  <a:pt x="19" y="213"/>
                </a:lnTo>
                <a:lnTo>
                  <a:pt x="19" y="224"/>
                </a:lnTo>
                <a:lnTo>
                  <a:pt x="19" y="236"/>
                </a:lnTo>
                <a:lnTo>
                  <a:pt x="12" y="247"/>
                </a:lnTo>
                <a:lnTo>
                  <a:pt x="19" y="259"/>
                </a:lnTo>
                <a:lnTo>
                  <a:pt x="12" y="276"/>
                </a:lnTo>
                <a:lnTo>
                  <a:pt x="12" y="288"/>
                </a:lnTo>
                <a:lnTo>
                  <a:pt x="19" y="311"/>
                </a:lnTo>
                <a:lnTo>
                  <a:pt x="12" y="322"/>
                </a:lnTo>
                <a:lnTo>
                  <a:pt x="7" y="334"/>
                </a:lnTo>
                <a:lnTo>
                  <a:pt x="19" y="345"/>
                </a:lnTo>
                <a:lnTo>
                  <a:pt x="12" y="357"/>
                </a:lnTo>
                <a:lnTo>
                  <a:pt x="0" y="362"/>
                </a:lnTo>
                <a:lnTo>
                  <a:pt x="0" y="374"/>
                </a:lnTo>
                <a:lnTo>
                  <a:pt x="7" y="385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32" name="Freeform 300"/>
          <p:cNvSpPr>
            <a:spLocks/>
          </p:cNvSpPr>
          <p:nvPr/>
        </p:nvSpPr>
        <p:spPr bwMode="auto">
          <a:xfrm>
            <a:off x="6311901" y="2125664"/>
            <a:ext cx="626533" cy="549275"/>
          </a:xfrm>
          <a:custGeom>
            <a:avLst/>
            <a:gdLst>
              <a:gd name="T0" fmla="*/ 443 w 444"/>
              <a:gd name="T1" fmla="*/ 0 h 346"/>
              <a:gd name="T2" fmla="*/ 409 w 444"/>
              <a:gd name="T3" fmla="*/ 18 h 346"/>
              <a:gd name="T4" fmla="*/ 397 w 444"/>
              <a:gd name="T5" fmla="*/ 35 h 346"/>
              <a:gd name="T6" fmla="*/ 390 w 444"/>
              <a:gd name="T7" fmla="*/ 46 h 346"/>
              <a:gd name="T8" fmla="*/ 377 w 444"/>
              <a:gd name="T9" fmla="*/ 63 h 346"/>
              <a:gd name="T10" fmla="*/ 344 w 444"/>
              <a:gd name="T11" fmla="*/ 81 h 346"/>
              <a:gd name="T12" fmla="*/ 317 w 444"/>
              <a:gd name="T13" fmla="*/ 98 h 346"/>
              <a:gd name="T14" fmla="*/ 291 w 444"/>
              <a:gd name="T15" fmla="*/ 127 h 346"/>
              <a:gd name="T16" fmla="*/ 257 w 444"/>
              <a:gd name="T17" fmla="*/ 144 h 346"/>
              <a:gd name="T18" fmla="*/ 238 w 444"/>
              <a:gd name="T19" fmla="*/ 155 h 346"/>
              <a:gd name="T20" fmla="*/ 218 w 444"/>
              <a:gd name="T21" fmla="*/ 155 h 346"/>
              <a:gd name="T22" fmla="*/ 205 w 444"/>
              <a:gd name="T23" fmla="*/ 173 h 346"/>
              <a:gd name="T24" fmla="*/ 199 w 444"/>
              <a:gd name="T25" fmla="*/ 190 h 346"/>
              <a:gd name="T26" fmla="*/ 172 w 444"/>
              <a:gd name="T27" fmla="*/ 201 h 346"/>
              <a:gd name="T28" fmla="*/ 152 w 444"/>
              <a:gd name="T29" fmla="*/ 224 h 346"/>
              <a:gd name="T30" fmla="*/ 126 w 444"/>
              <a:gd name="T31" fmla="*/ 230 h 346"/>
              <a:gd name="T32" fmla="*/ 93 w 444"/>
              <a:gd name="T33" fmla="*/ 247 h 346"/>
              <a:gd name="T34" fmla="*/ 73 w 444"/>
              <a:gd name="T35" fmla="*/ 270 h 346"/>
              <a:gd name="T36" fmla="*/ 60 w 444"/>
              <a:gd name="T37" fmla="*/ 282 h 346"/>
              <a:gd name="T38" fmla="*/ 46 w 444"/>
              <a:gd name="T39" fmla="*/ 299 h 346"/>
              <a:gd name="T40" fmla="*/ 40 w 444"/>
              <a:gd name="T41" fmla="*/ 311 h 346"/>
              <a:gd name="T42" fmla="*/ 27 w 444"/>
              <a:gd name="T43" fmla="*/ 322 h 346"/>
              <a:gd name="T44" fmla="*/ 7 w 444"/>
              <a:gd name="T45" fmla="*/ 328 h 346"/>
              <a:gd name="T46" fmla="*/ 0 w 444"/>
              <a:gd name="T47" fmla="*/ 345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46">
                <a:moveTo>
                  <a:pt x="443" y="0"/>
                </a:moveTo>
                <a:lnTo>
                  <a:pt x="409" y="18"/>
                </a:lnTo>
                <a:lnTo>
                  <a:pt x="397" y="35"/>
                </a:lnTo>
                <a:lnTo>
                  <a:pt x="390" y="46"/>
                </a:lnTo>
                <a:lnTo>
                  <a:pt x="377" y="63"/>
                </a:lnTo>
                <a:lnTo>
                  <a:pt x="344" y="81"/>
                </a:lnTo>
                <a:lnTo>
                  <a:pt x="317" y="98"/>
                </a:lnTo>
                <a:lnTo>
                  <a:pt x="291" y="127"/>
                </a:lnTo>
                <a:lnTo>
                  <a:pt x="257" y="144"/>
                </a:lnTo>
                <a:lnTo>
                  <a:pt x="238" y="155"/>
                </a:lnTo>
                <a:lnTo>
                  <a:pt x="218" y="155"/>
                </a:lnTo>
                <a:lnTo>
                  <a:pt x="205" y="173"/>
                </a:lnTo>
                <a:lnTo>
                  <a:pt x="199" y="190"/>
                </a:lnTo>
                <a:lnTo>
                  <a:pt x="172" y="201"/>
                </a:lnTo>
                <a:lnTo>
                  <a:pt x="152" y="224"/>
                </a:lnTo>
                <a:lnTo>
                  <a:pt x="126" y="230"/>
                </a:lnTo>
                <a:lnTo>
                  <a:pt x="93" y="247"/>
                </a:lnTo>
                <a:lnTo>
                  <a:pt x="73" y="270"/>
                </a:lnTo>
                <a:lnTo>
                  <a:pt x="60" y="282"/>
                </a:lnTo>
                <a:lnTo>
                  <a:pt x="46" y="299"/>
                </a:lnTo>
                <a:lnTo>
                  <a:pt x="40" y="311"/>
                </a:lnTo>
                <a:lnTo>
                  <a:pt x="27" y="322"/>
                </a:lnTo>
                <a:lnTo>
                  <a:pt x="7" y="328"/>
                </a:lnTo>
                <a:lnTo>
                  <a:pt x="0" y="345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33" name="Freeform 301"/>
          <p:cNvSpPr>
            <a:spLocks/>
          </p:cNvSpPr>
          <p:nvPr/>
        </p:nvSpPr>
        <p:spPr bwMode="auto">
          <a:xfrm>
            <a:off x="6191956" y="2682875"/>
            <a:ext cx="335844" cy="311150"/>
          </a:xfrm>
          <a:custGeom>
            <a:avLst/>
            <a:gdLst>
              <a:gd name="T0" fmla="*/ 7 w 238"/>
              <a:gd name="T1" fmla="*/ 0 h 196"/>
              <a:gd name="T2" fmla="*/ 20 w 238"/>
              <a:gd name="T3" fmla="*/ 29 h 196"/>
              <a:gd name="T4" fmla="*/ 20 w 238"/>
              <a:gd name="T5" fmla="*/ 52 h 196"/>
              <a:gd name="T6" fmla="*/ 7 w 238"/>
              <a:gd name="T7" fmla="*/ 75 h 196"/>
              <a:gd name="T8" fmla="*/ 20 w 238"/>
              <a:gd name="T9" fmla="*/ 92 h 196"/>
              <a:gd name="T10" fmla="*/ 13 w 238"/>
              <a:gd name="T11" fmla="*/ 121 h 196"/>
              <a:gd name="T12" fmla="*/ 0 w 238"/>
              <a:gd name="T13" fmla="*/ 132 h 196"/>
              <a:gd name="T14" fmla="*/ 0 w 238"/>
              <a:gd name="T15" fmla="*/ 155 h 196"/>
              <a:gd name="T16" fmla="*/ 7 w 238"/>
              <a:gd name="T17" fmla="*/ 172 h 196"/>
              <a:gd name="T18" fmla="*/ 33 w 238"/>
              <a:gd name="T19" fmla="*/ 172 h 196"/>
              <a:gd name="T20" fmla="*/ 60 w 238"/>
              <a:gd name="T21" fmla="*/ 161 h 196"/>
              <a:gd name="T22" fmla="*/ 85 w 238"/>
              <a:gd name="T23" fmla="*/ 155 h 196"/>
              <a:gd name="T24" fmla="*/ 112 w 238"/>
              <a:gd name="T25" fmla="*/ 144 h 196"/>
              <a:gd name="T26" fmla="*/ 138 w 238"/>
              <a:gd name="T27" fmla="*/ 155 h 196"/>
              <a:gd name="T28" fmla="*/ 172 w 238"/>
              <a:gd name="T29" fmla="*/ 161 h 196"/>
              <a:gd name="T30" fmla="*/ 204 w 238"/>
              <a:gd name="T31" fmla="*/ 161 h 196"/>
              <a:gd name="T32" fmla="*/ 211 w 238"/>
              <a:gd name="T33" fmla="*/ 178 h 196"/>
              <a:gd name="T34" fmla="*/ 237 w 238"/>
              <a:gd name="T35" fmla="*/ 195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8" h="196">
                <a:moveTo>
                  <a:pt x="7" y="0"/>
                </a:moveTo>
                <a:lnTo>
                  <a:pt x="20" y="29"/>
                </a:lnTo>
                <a:lnTo>
                  <a:pt x="20" y="52"/>
                </a:lnTo>
                <a:lnTo>
                  <a:pt x="7" y="75"/>
                </a:lnTo>
                <a:lnTo>
                  <a:pt x="20" y="92"/>
                </a:lnTo>
                <a:lnTo>
                  <a:pt x="13" y="121"/>
                </a:lnTo>
                <a:lnTo>
                  <a:pt x="0" y="132"/>
                </a:lnTo>
                <a:lnTo>
                  <a:pt x="0" y="155"/>
                </a:lnTo>
                <a:lnTo>
                  <a:pt x="7" y="172"/>
                </a:lnTo>
                <a:lnTo>
                  <a:pt x="33" y="172"/>
                </a:lnTo>
                <a:lnTo>
                  <a:pt x="60" y="161"/>
                </a:lnTo>
                <a:lnTo>
                  <a:pt x="85" y="155"/>
                </a:lnTo>
                <a:lnTo>
                  <a:pt x="112" y="144"/>
                </a:lnTo>
                <a:lnTo>
                  <a:pt x="138" y="155"/>
                </a:lnTo>
                <a:lnTo>
                  <a:pt x="172" y="161"/>
                </a:lnTo>
                <a:lnTo>
                  <a:pt x="204" y="161"/>
                </a:lnTo>
                <a:lnTo>
                  <a:pt x="211" y="178"/>
                </a:lnTo>
                <a:lnTo>
                  <a:pt x="237" y="195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34" name="Freeform 302"/>
          <p:cNvSpPr>
            <a:spLocks/>
          </p:cNvSpPr>
          <p:nvPr/>
        </p:nvSpPr>
        <p:spPr bwMode="auto">
          <a:xfrm>
            <a:off x="5874456" y="3321051"/>
            <a:ext cx="76200" cy="111125"/>
          </a:xfrm>
          <a:custGeom>
            <a:avLst/>
            <a:gdLst>
              <a:gd name="T0" fmla="*/ 52 w 53"/>
              <a:gd name="T1" fmla="*/ 0 h 70"/>
              <a:gd name="T2" fmla="*/ 45 w 53"/>
              <a:gd name="T3" fmla="*/ 17 h 70"/>
              <a:gd name="T4" fmla="*/ 33 w 53"/>
              <a:gd name="T5" fmla="*/ 29 h 70"/>
              <a:gd name="T6" fmla="*/ 20 w 53"/>
              <a:gd name="T7" fmla="*/ 35 h 70"/>
              <a:gd name="T8" fmla="*/ 20 w 53"/>
              <a:gd name="T9" fmla="*/ 46 h 70"/>
              <a:gd name="T10" fmla="*/ 20 w 53"/>
              <a:gd name="T11" fmla="*/ 52 h 70"/>
              <a:gd name="T12" fmla="*/ 0 w 53"/>
              <a:gd name="T13" fmla="*/ 63 h 70"/>
              <a:gd name="T14" fmla="*/ 0 w 53"/>
              <a:gd name="T15" fmla="*/ 69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3" h="70">
                <a:moveTo>
                  <a:pt x="52" y="0"/>
                </a:moveTo>
                <a:lnTo>
                  <a:pt x="45" y="17"/>
                </a:lnTo>
                <a:lnTo>
                  <a:pt x="33" y="29"/>
                </a:lnTo>
                <a:lnTo>
                  <a:pt x="20" y="35"/>
                </a:lnTo>
                <a:lnTo>
                  <a:pt x="20" y="46"/>
                </a:lnTo>
                <a:lnTo>
                  <a:pt x="20" y="52"/>
                </a:lnTo>
                <a:lnTo>
                  <a:pt x="0" y="63"/>
                </a:lnTo>
                <a:lnTo>
                  <a:pt x="0" y="69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35" name="Freeform 303"/>
          <p:cNvSpPr>
            <a:spLocks/>
          </p:cNvSpPr>
          <p:nvPr/>
        </p:nvSpPr>
        <p:spPr bwMode="auto">
          <a:xfrm>
            <a:off x="5493456" y="3622675"/>
            <a:ext cx="410633" cy="776288"/>
          </a:xfrm>
          <a:custGeom>
            <a:avLst/>
            <a:gdLst>
              <a:gd name="T0" fmla="*/ 283 w 291"/>
              <a:gd name="T1" fmla="*/ 0 h 489"/>
              <a:gd name="T2" fmla="*/ 283 w 291"/>
              <a:gd name="T3" fmla="*/ 17 h 489"/>
              <a:gd name="T4" fmla="*/ 290 w 291"/>
              <a:gd name="T5" fmla="*/ 29 h 489"/>
              <a:gd name="T6" fmla="*/ 283 w 291"/>
              <a:gd name="T7" fmla="*/ 40 h 489"/>
              <a:gd name="T8" fmla="*/ 263 w 291"/>
              <a:gd name="T9" fmla="*/ 40 h 489"/>
              <a:gd name="T10" fmla="*/ 257 w 291"/>
              <a:gd name="T11" fmla="*/ 51 h 489"/>
              <a:gd name="T12" fmla="*/ 257 w 291"/>
              <a:gd name="T13" fmla="*/ 63 h 489"/>
              <a:gd name="T14" fmla="*/ 257 w 291"/>
              <a:gd name="T15" fmla="*/ 74 h 489"/>
              <a:gd name="T16" fmla="*/ 244 w 291"/>
              <a:gd name="T17" fmla="*/ 86 h 489"/>
              <a:gd name="T18" fmla="*/ 237 w 291"/>
              <a:gd name="T19" fmla="*/ 103 h 489"/>
              <a:gd name="T20" fmla="*/ 237 w 291"/>
              <a:gd name="T21" fmla="*/ 120 h 489"/>
              <a:gd name="T22" fmla="*/ 211 w 291"/>
              <a:gd name="T23" fmla="*/ 138 h 489"/>
              <a:gd name="T24" fmla="*/ 205 w 291"/>
              <a:gd name="T25" fmla="*/ 161 h 489"/>
              <a:gd name="T26" fmla="*/ 191 w 291"/>
              <a:gd name="T27" fmla="*/ 172 h 489"/>
              <a:gd name="T28" fmla="*/ 184 w 291"/>
              <a:gd name="T29" fmla="*/ 189 h 489"/>
              <a:gd name="T30" fmla="*/ 178 w 291"/>
              <a:gd name="T31" fmla="*/ 212 h 489"/>
              <a:gd name="T32" fmla="*/ 158 w 291"/>
              <a:gd name="T33" fmla="*/ 230 h 489"/>
              <a:gd name="T34" fmla="*/ 158 w 291"/>
              <a:gd name="T35" fmla="*/ 258 h 489"/>
              <a:gd name="T36" fmla="*/ 138 w 291"/>
              <a:gd name="T37" fmla="*/ 270 h 489"/>
              <a:gd name="T38" fmla="*/ 132 w 291"/>
              <a:gd name="T39" fmla="*/ 287 h 489"/>
              <a:gd name="T40" fmla="*/ 118 w 291"/>
              <a:gd name="T41" fmla="*/ 293 h 489"/>
              <a:gd name="T42" fmla="*/ 106 w 291"/>
              <a:gd name="T43" fmla="*/ 322 h 489"/>
              <a:gd name="T44" fmla="*/ 99 w 291"/>
              <a:gd name="T45" fmla="*/ 339 h 489"/>
              <a:gd name="T46" fmla="*/ 85 w 291"/>
              <a:gd name="T47" fmla="*/ 345 h 489"/>
              <a:gd name="T48" fmla="*/ 79 w 291"/>
              <a:gd name="T49" fmla="*/ 362 h 489"/>
              <a:gd name="T50" fmla="*/ 65 w 291"/>
              <a:gd name="T51" fmla="*/ 373 h 489"/>
              <a:gd name="T52" fmla="*/ 39 w 291"/>
              <a:gd name="T53" fmla="*/ 402 h 489"/>
              <a:gd name="T54" fmla="*/ 39 w 291"/>
              <a:gd name="T55" fmla="*/ 425 h 489"/>
              <a:gd name="T56" fmla="*/ 26 w 291"/>
              <a:gd name="T57" fmla="*/ 442 h 489"/>
              <a:gd name="T58" fmla="*/ 12 w 291"/>
              <a:gd name="T59" fmla="*/ 454 h 489"/>
              <a:gd name="T60" fmla="*/ 12 w 291"/>
              <a:gd name="T61" fmla="*/ 471 h 489"/>
              <a:gd name="T62" fmla="*/ 0 w 291"/>
              <a:gd name="T63" fmla="*/ 488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91" h="489">
                <a:moveTo>
                  <a:pt x="283" y="0"/>
                </a:moveTo>
                <a:lnTo>
                  <a:pt x="283" y="17"/>
                </a:lnTo>
                <a:lnTo>
                  <a:pt x="290" y="29"/>
                </a:lnTo>
                <a:lnTo>
                  <a:pt x="283" y="40"/>
                </a:lnTo>
                <a:lnTo>
                  <a:pt x="263" y="40"/>
                </a:lnTo>
                <a:lnTo>
                  <a:pt x="257" y="51"/>
                </a:lnTo>
                <a:lnTo>
                  <a:pt x="257" y="63"/>
                </a:lnTo>
                <a:lnTo>
                  <a:pt x="257" y="74"/>
                </a:lnTo>
                <a:lnTo>
                  <a:pt x="244" y="86"/>
                </a:lnTo>
                <a:lnTo>
                  <a:pt x="237" y="103"/>
                </a:lnTo>
                <a:lnTo>
                  <a:pt x="237" y="120"/>
                </a:lnTo>
                <a:lnTo>
                  <a:pt x="211" y="138"/>
                </a:lnTo>
                <a:lnTo>
                  <a:pt x="205" y="161"/>
                </a:lnTo>
                <a:lnTo>
                  <a:pt x="191" y="172"/>
                </a:lnTo>
                <a:lnTo>
                  <a:pt x="184" y="189"/>
                </a:lnTo>
                <a:lnTo>
                  <a:pt x="178" y="212"/>
                </a:lnTo>
                <a:lnTo>
                  <a:pt x="158" y="230"/>
                </a:lnTo>
                <a:lnTo>
                  <a:pt x="158" y="258"/>
                </a:lnTo>
                <a:lnTo>
                  <a:pt x="138" y="270"/>
                </a:lnTo>
                <a:lnTo>
                  <a:pt x="132" y="287"/>
                </a:lnTo>
                <a:lnTo>
                  <a:pt x="118" y="293"/>
                </a:lnTo>
                <a:lnTo>
                  <a:pt x="106" y="322"/>
                </a:lnTo>
                <a:lnTo>
                  <a:pt x="99" y="339"/>
                </a:lnTo>
                <a:lnTo>
                  <a:pt x="85" y="345"/>
                </a:lnTo>
                <a:lnTo>
                  <a:pt x="79" y="362"/>
                </a:lnTo>
                <a:lnTo>
                  <a:pt x="65" y="373"/>
                </a:lnTo>
                <a:lnTo>
                  <a:pt x="39" y="402"/>
                </a:lnTo>
                <a:lnTo>
                  <a:pt x="39" y="425"/>
                </a:lnTo>
                <a:lnTo>
                  <a:pt x="26" y="442"/>
                </a:lnTo>
                <a:lnTo>
                  <a:pt x="12" y="454"/>
                </a:lnTo>
                <a:lnTo>
                  <a:pt x="12" y="471"/>
                </a:lnTo>
                <a:lnTo>
                  <a:pt x="0" y="488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36" name="Freeform 304"/>
          <p:cNvSpPr>
            <a:spLocks/>
          </p:cNvSpPr>
          <p:nvPr/>
        </p:nvSpPr>
        <p:spPr bwMode="auto">
          <a:xfrm>
            <a:off x="5912556" y="3321050"/>
            <a:ext cx="46567" cy="257175"/>
          </a:xfrm>
          <a:custGeom>
            <a:avLst/>
            <a:gdLst>
              <a:gd name="T0" fmla="*/ 25 w 33"/>
              <a:gd name="T1" fmla="*/ 0 h 162"/>
              <a:gd name="T2" fmla="*/ 32 w 33"/>
              <a:gd name="T3" fmla="*/ 17 h 162"/>
              <a:gd name="T4" fmla="*/ 25 w 33"/>
              <a:gd name="T5" fmla="*/ 29 h 162"/>
              <a:gd name="T6" fmla="*/ 32 w 33"/>
              <a:gd name="T7" fmla="*/ 46 h 162"/>
              <a:gd name="T8" fmla="*/ 25 w 33"/>
              <a:gd name="T9" fmla="*/ 52 h 162"/>
              <a:gd name="T10" fmla="*/ 25 w 33"/>
              <a:gd name="T11" fmla="*/ 69 h 162"/>
              <a:gd name="T12" fmla="*/ 19 w 33"/>
              <a:gd name="T13" fmla="*/ 81 h 162"/>
              <a:gd name="T14" fmla="*/ 7 w 33"/>
              <a:gd name="T15" fmla="*/ 98 h 162"/>
              <a:gd name="T16" fmla="*/ 13 w 33"/>
              <a:gd name="T17" fmla="*/ 104 h 162"/>
              <a:gd name="T18" fmla="*/ 13 w 33"/>
              <a:gd name="T19" fmla="*/ 121 h 162"/>
              <a:gd name="T20" fmla="*/ 0 w 33"/>
              <a:gd name="T21" fmla="*/ 132 h 162"/>
              <a:gd name="T22" fmla="*/ 13 w 33"/>
              <a:gd name="T23" fmla="*/ 138 h 162"/>
              <a:gd name="T24" fmla="*/ 19 w 33"/>
              <a:gd name="T25" fmla="*/ 155 h 162"/>
              <a:gd name="T26" fmla="*/ 7 w 33"/>
              <a:gd name="T27" fmla="*/ 161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" h="162">
                <a:moveTo>
                  <a:pt x="25" y="0"/>
                </a:moveTo>
                <a:lnTo>
                  <a:pt x="32" y="17"/>
                </a:lnTo>
                <a:lnTo>
                  <a:pt x="25" y="29"/>
                </a:lnTo>
                <a:lnTo>
                  <a:pt x="32" y="46"/>
                </a:lnTo>
                <a:lnTo>
                  <a:pt x="25" y="52"/>
                </a:lnTo>
                <a:lnTo>
                  <a:pt x="25" y="69"/>
                </a:lnTo>
                <a:lnTo>
                  <a:pt x="19" y="81"/>
                </a:lnTo>
                <a:lnTo>
                  <a:pt x="7" y="98"/>
                </a:lnTo>
                <a:lnTo>
                  <a:pt x="13" y="104"/>
                </a:lnTo>
                <a:lnTo>
                  <a:pt x="13" y="121"/>
                </a:lnTo>
                <a:lnTo>
                  <a:pt x="0" y="132"/>
                </a:lnTo>
                <a:lnTo>
                  <a:pt x="13" y="138"/>
                </a:lnTo>
                <a:lnTo>
                  <a:pt x="19" y="155"/>
                </a:lnTo>
                <a:lnTo>
                  <a:pt x="7" y="16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37" name="Freeform 305"/>
          <p:cNvSpPr>
            <a:spLocks/>
          </p:cNvSpPr>
          <p:nvPr/>
        </p:nvSpPr>
        <p:spPr bwMode="auto">
          <a:xfrm>
            <a:off x="6461478" y="3786189"/>
            <a:ext cx="653344" cy="130175"/>
          </a:xfrm>
          <a:custGeom>
            <a:avLst/>
            <a:gdLst>
              <a:gd name="T0" fmla="*/ 0 w 463"/>
              <a:gd name="T1" fmla="*/ 35 h 82"/>
              <a:gd name="T2" fmla="*/ 27 w 463"/>
              <a:gd name="T3" fmla="*/ 23 h 82"/>
              <a:gd name="T4" fmla="*/ 34 w 463"/>
              <a:gd name="T5" fmla="*/ 0 h 82"/>
              <a:gd name="T6" fmla="*/ 60 w 463"/>
              <a:gd name="T7" fmla="*/ 0 h 82"/>
              <a:gd name="T8" fmla="*/ 73 w 463"/>
              <a:gd name="T9" fmla="*/ 12 h 82"/>
              <a:gd name="T10" fmla="*/ 93 w 463"/>
              <a:gd name="T11" fmla="*/ 23 h 82"/>
              <a:gd name="T12" fmla="*/ 112 w 463"/>
              <a:gd name="T13" fmla="*/ 12 h 82"/>
              <a:gd name="T14" fmla="*/ 133 w 463"/>
              <a:gd name="T15" fmla="*/ 12 h 82"/>
              <a:gd name="T16" fmla="*/ 152 w 463"/>
              <a:gd name="T17" fmla="*/ 23 h 82"/>
              <a:gd name="T18" fmla="*/ 179 w 463"/>
              <a:gd name="T19" fmla="*/ 17 h 82"/>
              <a:gd name="T20" fmla="*/ 205 w 463"/>
              <a:gd name="T21" fmla="*/ 23 h 82"/>
              <a:gd name="T22" fmla="*/ 218 w 463"/>
              <a:gd name="T23" fmla="*/ 12 h 82"/>
              <a:gd name="T24" fmla="*/ 245 w 463"/>
              <a:gd name="T25" fmla="*/ 17 h 82"/>
              <a:gd name="T26" fmla="*/ 284 w 463"/>
              <a:gd name="T27" fmla="*/ 35 h 82"/>
              <a:gd name="T28" fmla="*/ 317 w 463"/>
              <a:gd name="T29" fmla="*/ 40 h 82"/>
              <a:gd name="T30" fmla="*/ 337 w 463"/>
              <a:gd name="T31" fmla="*/ 52 h 82"/>
              <a:gd name="T32" fmla="*/ 351 w 463"/>
              <a:gd name="T33" fmla="*/ 69 h 82"/>
              <a:gd name="T34" fmla="*/ 377 w 463"/>
              <a:gd name="T35" fmla="*/ 58 h 82"/>
              <a:gd name="T36" fmla="*/ 390 w 463"/>
              <a:gd name="T37" fmla="*/ 46 h 82"/>
              <a:gd name="T38" fmla="*/ 416 w 463"/>
              <a:gd name="T39" fmla="*/ 58 h 82"/>
              <a:gd name="T40" fmla="*/ 436 w 463"/>
              <a:gd name="T41" fmla="*/ 81 h 82"/>
              <a:gd name="T42" fmla="*/ 462 w 463"/>
              <a:gd name="T43" fmla="*/ 8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3" h="82">
                <a:moveTo>
                  <a:pt x="0" y="35"/>
                </a:moveTo>
                <a:lnTo>
                  <a:pt x="27" y="23"/>
                </a:lnTo>
                <a:lnTo>
                  <a:pt x="34" y="0"/>
                </a:lnTo>
                <a:lnTo>
                  <a:pt x="60" y="0"/>
                </a:lnTo>
                <a:lnTo>
                  <a:pt x="73" y="12"/>
                </a:lnTo>
                <a:lnTo>
                  <a:pt x="93" y="23"/>
                </a:lnTo>
                <a:lnTo>
                  <a:pt x="112" y="12"/>
                </a:lnTo>
                <a:lnTo>
                  <a:pt x="133" y="12"/>
                </a:lnTo>
                <a:lnTo>
                  <a:pt x="152" y="23"/>
                </a:lnTo>
                <a:lnTo>
                  <a:pt x="179" y="17"/>
                </a:lnTo>
                <a:lnTo>
                  <a:pt x="205" y="23"/>
                </a:lnTo>
                <a:lnTo>
                  <a:pt x="218" y="12"/>
                </a:lnTo>
                <a:lnTo>
                  <a:pt x="245" y="17"/>
                </a:lnTo>
                <a:lnTo>
                  <a:pt x="284" y="35"/>
                </a:lnTo>
                <a:lnTo>
                  <a:pt x="317" y="40"/>
                </a:lnTo>
                <a:lnTo>
                  <a:pt x="337" y="52"/>
                </a:lnTo>
                <a:lnTo>
                  <a:pt x="351" y="69"/>
                </a:lnTo>
                <a:lnTo>
                  <a:pt x="377" y="58"/>
                </a:lnTo>
                <a:lnTo>
                  <a:pt x="390" y="46"/>
                </a:lnTo>
                <a:lnTo>
                  <a:pt x="416" y="58"/>
                </a:lnTo>
                <a:lnTo>
                  <a:pt x="436" y="81"/>
                </a:lnTo>
                <a:lnTo>
                  <a:pt x="462" y="8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39" name="Rectangle 307"/>
          <p:cNvSpPr>
            <a:spLocks noChangeArrowheads="1"/>
          </p:cNvSpPr>
          <p:nvPr/>
        </p:nvSpPr>
        <p:spPr bwMode="auto">
          <a:xfrm>
            <a:off x="6893278" y="4895851"/>
            <a:ext cx="267582" cy="35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Times" charset="0"/>
              </a:rPr>
              <a:t>I</a:t>
            </a:r>
          </a:p>
        </p:txBody>
      </p:sp>
      <p:sp>
        <p:nvSpPr>
          <p:cNvPr id="505140" name="Rectangle 308"/>
          <p:cNvSpPr>
            <a:spLocks noChangeArrowheads="1"/>
          </p:cNvSpPr>
          <p:nvPr/>
        </p:nvSpPr>
        <p:spPr bwMode="auto">
          <a:xfrm>
            <a:off x="6976533" y="4895851"/>
            <a:ext cx="340180" cy="35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Times" charset="0"/>
              </a:rPr>
              <a:t>D</a:t>
            </a:r>
          </a:p>
        </p:txBody>
      </p:sp>
      <p:sp>
        <p:nvSpPr>
          <p:cNvPr id="505141" name="Rectangle 309"/>
          <p:cNvSpPr>
            <a:spLocks noChangeArrowheads="1"/>
          </p:cNvSpPr>
          <p:nvPr/>
        </p:nvSpPr>
        <p:spPr bwMode="auto">
          <a:xfrm>
            <a:off x="7144456" y="4895851"/>
            <a:ext cx="340180" cy="35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Times" charset="0"/>
              </a:rPr>
              <a:t>A</a:t>
            </a:r>
          </a:p>
        </p:txBody>
      </p:sp>
      <p:sp>
        <p:nvSpPr>
          <p:cNvPr id="505142" name="Rectangle 310"/>
          <p:cNvSpPr>
            <a:spLocks noChangeArrowheads="1"/>
          </p:cNvSpPr>
          <p:nvPr/>
        </p:nvSpPr>
        <p:spPr bwMode="auto">
          <a:xfrm>
            <a:off x="7302501" y="4895851"/>
            <a:ext cx="352315" cy="35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Times" charset="0"/>
              </a:rPr>
              <a:t>H</a:t>
            </a:r>
          </a:p>
        </p:txBody>
      </p:sp>
      <p:sp>
        <p:nvSpPr>
          <p:cNvPr id="505143" name="Rectangle 311"/>
          <p:cNvSpPr>
            <a:spLocks noChangeArrowheads="1"/>
          </p:cNvSpPr>
          <p:nvPr/>
        </p:nvSpPr>
        <p:spPr bwMode="auto">
          <a:xfrm>
            <a:off x="7480301" y="4895851"/>
            <a:ext cx="352315" cy="35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Times" charset="0"/>
              </a:rPr>
              <a:t>O</a:t>
            </a:r>
          </a:p>
        </p:txBody>
      </p:sp>
      <p:sp>
        <p:nvSpPr>
          <p:cNvPr id="505147" name="Freeform 315"/>
          <p:cNvSpPr>
            <a:spLocks/>
          </p:cNvSpPr>
          <p:nvPr/>
        </p:nvSpPr>
        <p:spPr bwMode="auto">
          <a:xfrm>
            <a:off x="6797323" y="5237164"/>
            <a:ext cx="1073855" cy="1587"/>
          </a:xfrm>
          <a:custGeom>
            <a:avLst/>
            <a:gdLst>
              <a:gd name="T0" fmla="*/ 0 w 761"/>
              <a:gd name="T1" fmla="*/ 0 h 1"/>
              <a:gd name="T2" fmla="*/ 760 w 761"/>
              <a:gd name="T3" fmla="*/ 0 h 1"/>
              <a:gd name="T4" fmla="*/ 0 w 76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1" h="1">
                <a:moveTo>
                  <a:pt x="0" y="0"/>
                </a:moveTo>
                <a:lnTo>
                  <a:pt x="760" y="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48" name="Freeform 316"/>
          <p:cNvSpPr>
            <a:spLocks/>
          </p:cNvSpPr>
          <p:nvPr/>
        </p:nvSpPr>
        <p:spPr bwMode="auto">
          <a:xfrm>
            <a:off x="7058378" y="5218114"/>
            <a:ext cx="1412" cy="47625"/>
          </a:xfrm>
          <a:custGeom>
            <a:avLst/>
            <a:gdLst>
              <a:gd name="T0" fmla="*/ 0 w 1"/>
              <a:gd name="T1" fmla="*/ 0 h 30"/>
              <a:gd name="T2" fmla="*/ 0 w 1"/>
              <a:gd name="T3" fmla="*/ 29 h 30"/>
              <a:gd name="T4" fmla="*/ 0 w 1"/>
              <a:gd name="T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30">
                <a:moveTo>
                  <a:pt x="0" y="0"/>
                </a:moveTo>
                <a:lnTo>
                  <a:pt x="0" y="29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49" name="Freeform 317"/>
          <p:cNvSpPr>
            <a:spLocks/>
          </p:cNvSpPr>
          <p:nvPr/>
        </p:nvSpPr>
        <p:spPr bwMode="auto">
          <a:xfrm>
            <a:off x="7327901" y="5218113"/>
            <a:ext cx="1411" cy="38100"/>
          </a:xfrm>
          <a:custGeom>
            <a:avLst/>
            <a:gdLst>
              <a:gd name="T0" fmla="*/ 0 w 1"/>
              <a:gd name="T1" fmla="*/ 0 h 24"/>
              <a:gd name="T2" fmla="*/ 0 w 1"/>
              <a:gd name="T3" fmla="*/ 23 h 24"/>
              <a:gd name="T4" fmla="*/ 0 w 1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4">
                <a:moveTo>
                  <a:pt x="0" y="0"/>
                </a:moveTo>
                <a:lnTo>
                  <a:pt x="0" y="23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50" name="Freeform 318"/>
          <p:cNvSpPr>
            <a:spLocks/>
          </p:cNvSpPr>
          <p:nvPr/>
        </p:nvSpPr>
        <p:spPr bwMode="auto">
          <a:xfrm>
            <a:off x="7580489" y="5218113"/>
            <a:ext cx="1412" cy="38100"/>
          </a:xfrm>
          <a:custGeom>
            <a:avLst/>
            <a:gdLst>
              <a:gd name="T0" fmla="*/ 0 w 1"/>
              <a:gd name="T1" fmla="*/ 0 h 24"/>
              <a:gd name="T2" fmla="*/ 0 w 1"/>
              <a:gd name="T3" fmla="*/ 23 h 24"/>
              <a:gd name="T4" fmla="*/ 0 w 1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4">
                <a:moveTo>
                  <a:pt x="0" y="0"/>
                </a:moveTo>
                <a:lnTo>
                  <a:pt x="0" y="23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51" name="Freeform 319"/>
          <p:cNvSpPr>
            <a:spLocks/>
          </p:cNvSpPr>
          <p:nvPr/>
        </p:nvSpPr>
        <p:spPr bwMode="auto">
          <a:xfrm>
            <a:off x="6797323" y="5218114"/>
            <a:ext cx="1411" cy="47625"/>
          </a:xfrm>
          <a:custGeom>
            <a:avLst/>
            <a:gdLst>
              <a:gd name="T0" fmla="*/ 0 w 1"/>
              <a:gd name="T1" fmla="*/ 0 h 30"/>
              <a:gd name="T2" fmla="*/ 0 w 1"/>
              <a:gd name="T3" fmla="*/ 29 h 30"/>
              <a:gd name="T4" fmla="*/ 0 w 1"/>
              <a:gd name="T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30">
                <a:moveTo>
                  <a:pt x="0" y="0"/>
                </a:moveTo>
                <a:lnTo>
                  <a:pt x="0" y="29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52" name="Freeform 320"/>
          <p:cNvSpPr>
            <a:spLocks/>
          </p:cNvSpPr>
          <p:nvPr/>
        </p:nvSpPr>
        <p:spPr bwMode="auto">
          <a:xfrm>
            <a:off x="7869767" y="5218114"/>
            <a:ext cx="1411" cy="47625"/>
          </a:xfrm>
          <a:custGeom>
            <a:avLst/>
            <a:gdLst>
              <a:gd name="T0" fmla="*/ 0 w 1"/>
              <a:gd name="T1" fmla="*/ 0 h 30"/>
              <a:gd name="T2" fmla="*/ 0 w 1"/>
              <a:gd name="T3" fmla="*/ 29 h 30"/>
              <a:gd name="T4" fmla="*/ 0 w 1"/>
              <a:gd name="T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30">
                <a:moveTo>
                  <a:pt x="0" y="0"/>
                </a:moveTo>
                <a:lnTo>
                  <a:pt x="0" y="29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53" name="Rectangle 321"/>
          <p:cNvSpPr>
            <a:spLocks noChangeArrowheads="1"/>
          </p:cNvSpPr>
          <p:nvPr/>
        </p:nvSpPr>
        <p:spPr bwMode="auto">
          <a:xfrm>
            <a:off x="6687256" y="5200651"/>
            <a:ext cx="285960" cy="2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i="1">
                <a:solidFill>
                  <a:srgbClr val="000000"/>
                </a:solidFill>
                <a:latin typeface="Palatino" charset="0"/>
              </a:rPr>
              <a:t>0</a:t>
            </a:r>
          </a:p>
        </p:txBody>
      </p:sp>
      <p:sp>
        <p:nvSpPr>
          <p:cNvPr id="505154" name="Rectangle 322"/>
          <p:cNvSpPr>
            <a:spLocks noChangeArrowheads="1"/>
          </p:cNvSpPr>
          <p:nvPr/>
        </p:nvSpPr>
        <p:spPr bwMode="auto">
          <a:xfrm>
            <a:off x="7694790" y="5208589"/>
            <a:ext cx="427024" cy="2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i="1">
                <a:solidFill>
                  <a:srgbClr val="000000"/>
                </a:solidFill>
                <a:latin typeface="Palatino" charset="0"/>
              </a:rPr>
              <a:t>100</a:t>
            </a:r>
          </a:p>
        </p:txBody>
      </p:sp>
      <p:sp>
        <p:nvSpPr>
          <p:cNvPr id="505155" name="Rectangle 323"/>
          <p:cNvSpPr>
            <a:spLocks noChangeArrowheads="1"/>
          </p:cNvSpPr>
          <p:nvPr/>
        </p:nvSpPr>
        <p:spPr bwMode="auto">
          <a:xfrm>
            <a:off x="6920089" y="5264151"/>
            <a:ext cx="182741" cy="2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i="1">
                <a:solidFill>
                  <a:srgbClr val="000000"/>
                </a:solidFill>
                <a:latin typeface="Palatino" charset="0"/>
              </a:rPr>
              <a:t>   </a:t>
            </a:r>
          </a:p>
        </p:txBody>
      </p:sp>
      <p:sp>
        <p:nvSpPr>
          <p:cNvPr id="505156" name="Rectangle 324"/>
          <p:cNvSpPr>
            <a:spLocks noChangeArrowheads="1"/>
          </p:cNvSpPr>
          <p:nvPr/>
        </p:nvSpPr>
        <p:spPr bwMode="auto">
          <a:xfrm>
            <a:off x="7023101" y="5264151"/>
            <a:ext cx="611138" cy="2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i="1">
                <a:solidFill>
                  <a:srgbClr val="000000"/>
                </a:solidFill>
                <a:latin typeface="Palatino" charset="0"/>
              </a:rPr>
              <a:t>    Km.</a:t>
            </a:r>
          </a:p>
        </p:txBody>
      </p:sp>
      <p:sp>
        <p:nvSpPr>
          <p:cNvPr id="505157" name="Freeform 325"/>
          <p:cNvSpPr>
            <a:spLocks/>
          </p:cNvSpPr>
          <p:nvPr/>
        </p:nvSpPr>
        <p:spPr bwMode="auto">
          <a:xfrm>
            <a:off x="4974168" y="2773364"/>
            <a:ext cx="503766" cy="1587"/>
          </a:xfrm>
          <a:custGeom>
            <a:avLst/>
            <a:gdLst>
              <a:gd name="T0" fmla="*/ 356 w 357"/>
              <a:gd name="T1" fmla="*/ 0 h 1"/>
              <a:gd name="T2" fmla="*/ 0 w 357"/>
              <a:gd name="T3" fmla="*/ 0 h 1"/>
              <a:gd name="T4" fmla="*/ 356 w 357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7" h="1">
                <a:moveTo>
                  <a:pt x="356" y="0"/>
                </a:moveTo>
                <a:lnTo>
                  <a:pt x="0" y="0"/>
                </a:lnTo>
                <a:lnTo>
                  <a:pt x="356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58" name="Rectangle 326"/>
          <p:cNvSpPr>
            <a:spLocks noChangeArrowheads="1"/>
          </p:cNvSpPr>
          <p:nvPr/>
        </p:nvSpPr>
        <p:spPr bwMode="auto">
          <a:xfrm>
            <a:off x="4972756" y="1135063"/>
            <a:ext cx="3087511" cy="461486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59" name="Freeform 327"/>
          <p:cNvSpPr>
            <a:spLocks/>
          </p:cNvSpPr>
          <p:nvPr/>
        </p:nvSpPr>
        <p:spPr bwMode="auto">
          <a:xfrm>
            <a:off x="5398911" y="2335213"/>
            <a:ext cx="1715911" cy="831850"/>
          </a:xfrm>
          <a:custGeom>
            <a:avLst/>
            <a:gdLst>
              <a:gd name="T0" fmla="*/ 1209 w 1216"/>
              <a:gd name="T1" fmla="*/ 523 h 524"/>
              <a:gd name="T2" fmla="*/ 1215 w 1216"/>
              <a:gd name="T3" fmla="*/ 500 h 524"/>
              <a:gd name="T4" fmla="*/ 1215 w 1216"/>
              <a:gd name="T5" fmla="*/ 489 h 524"/>
              <a:gd name="T6" fmla="*/ 1209 w 1216"/>
              <a:gd name="T7" fmla="*/ 454 h 524"/>
              <a:gd name="T8" fmla="*/ 1189 w 1216"/>
              <a:gd name="T9" fmla="*/ 437 h 524"/>
              <a:gd name="T10" fmla="*/ 1182 w 1216"/>
              <a:gd name="T11" fmla="*/ 420 h 524"/>
              <a:gd name="T12" fmla="*/ 1182 w 1216"/>
              <a:gd name="T13" fmla="*/ 408 h 524"/>
              <a:gd name="T14" fmla="*/ 1196 w 1216"/>
              <a:gd name="T15" fmla="*/ 374 h 524"/>
              <a:gd name="T16" fmla="*/ 1196 w 1216"/>
              <a:gd name="T17" fmla="*/ 368 h 524"/>
              <a:gd name="T18" fmla="*/ 1182 w 1216"/>
              <a:gd name="T19" fmla="*/ 351 h 524"/>
              <a:gd name="T20" fmla="*/ 1162 w 1216"/>
              <a:gd name="T21" fmla="*/ 340 h 524"/>
              <a:gd name="T22" fmla="*/ 1157 w 1216"/>
              <a:gd name="T23" fmla="*/ 334 h 524"/>
              <a:gd name="T24" fmla="*/ 1150 w 1216"/>
              <a:gd name="T25" fmla="*/ 276 h 524"/>
              <a:gd name="T26" fmla="*/ 1116 w 1216"/>
              <a:gd name="T27" fmla="*/ 230 h 524"/>
              <a:gd name="T28" fmla="*/ 1109 w 1216"/>
              <a:gd name="T29" fmla="*/ 225 h 524"/>
              <a:gd name="T30" fmla="*/ 1090 w 1216"/>
              <a:gd name="T31" fmla="*/ 219 h 524"/>
              <a:gd name="T32" fmla="*/ 984 w 1216"/>
              <a:gd name="T33" fmla="*/ 248 h 524"/>
              <a:gd name="T34" fmla="*/ 971 w 1216"/>
              <a:gd name="T35" fmla="*/ 253 h 524"/>
              <a:gd name="T36" fmla="*/ 957 w 1216"/>
              <a:gd name="T37" fmla="*/ 265 h 524"/>
              <a:gd name="T38" fmla="*/ 925 w 1216"/>
              <a:gd name="T39" fmla="*/ 271 h 524"/>
              <a:gd name="T40" fmla="*/ 846 w 1216"/>
              <a:gd name="T41" fmla="*/ 248 h 524"/>
              <a:gd name="T42" fmla="*/ 786 w 1216"/>
              <a:gd name="T43" fmla="*/ 242 h 524"/>
              <a:gd name="T44" fmla="*/ 780 w 1216"/>
              <a:gd name="T45" fmla="*/ 236 h 524"/>
              <a:gd name="T46" fmla="*/ 753 w 1216"/>
              <a:gd name="T47" fmla="*/ 213 h 524"/>
              <a:gd name="T48" fmla="*/ 720 w 1216"/>
              <a:gd name="T49" fmla="*/ 213 h 524"/>
              <a:gd name="T50" fmla="*/ 693 w 1216"/>
              <a:gd name="T51" fmla="*/ 213 h 524"/>
              <a:gd name="T52" fmla="*/ 687 w 1216"/>
              <a:gd name="T53" fmla="*/ 213 h 524"/>
              <a:gd name="T54" fmla="*/ 681 w 1216"/>
              <a:gd name="T55" fmla="*/ 219 h 524"/>
              <a:gd name="T56" fmla="*/ 667 w 1216"/>
              <a:gd name="T57" fmla="*/ 225 h 524"/>
              <a:gd name="T58" fmla="*/ 640 w 1216"/>
              <a:gd name="T59" fmla="*/ 213 h 524"/>
              <a:gd name="T60" fmla="*/ 588 w 1216"/>
              <a:gd name="T61" fmla="*/ 207 h 524"/>
              <a:gd name="T62" fmla="*/ 582 w 1216"/>
              <a:gd name="T63" fmla="*/ 213 h 524"/>
              <a:gd name="T64" fmla="*/ 568 w 1216"/>
              <a:gd name="T65" fmla="*/ 219 h 524"/>
              <a:gd name="T66" fmla="*/ 561 w 1216"/>
              <a:gd name="T67" fmla="*/ 213 h 524"/>
              <a:gd name="T68" fmla="*/ 548 w 1216"/>
              <a:gd name="T69" fmla="*/ 184 h 524"/>
              <a:gd name="T70" fmla="*/ 541 w 1216"/>
              <a:gd name="T71" fmla="*/ 161 h 524"/>
              <a:gd name="T72" fmla="*/ 483 w 1216"/>
              <a:gd name="T73" fmla="*/ 127 h 524"/>
              <a:gd name="T74" fmla="*/ 462 w 1216"/>
              <a:gd name="T75" fmla="*/ 92 h 524"/>
              <a:gd name="T76" fmla="*/ 442 w 1216"/>
              <a:gd name="T77" fmla="*/ 52 h 524"/>
              <a:gd name="T78" fmla="*/ 423 w 1216"/>
              <a:gd name="T79" fmla="*/ 29 h 524"/>
              <a:gd name="T80" fmla="*/ 410 w 1216"/>
              <a:gd name="T81" fmla="*/ 18 h 524"/>
              <a:gd name="T82" fmla="*/ 389 w 1216"/>
              <a:gd name="T83" fmla="*/ 12 h 524"/>
              <a:gd name="T84" fmla="*/ 363 w 1216"/>
              <a:gd name="T85" fmla="*/ 12 h 524"/>
              <a:gd name="T86" fmla="*/ 311 w 1216"/>
              <a:gd name="T87" fmla="*/ 12 h 524"/>
              <a:gd name="T88" fmla="*/ 278 w 1216"/>
              <a:gd name="T89" fmla="*/ 6 h 524"/>
              <a:gd name="T90" fmla="*/ 212 w 1216"/>
              <a:gd name="T91" fmla="*/ 0 h 524"/>
              <a:gd name="T92" fmla="*/ 191 w 1216"/>
              <a:gd name="T93" fmla="*/ 6 h 524"/>
              <a:gd name="T94" fmla="*/ 125 w 1216"/>
              <a:gd name="T95" fmla="*/ 41 h 524"/>
              <a:gd name="T96" fmla="*/ 92 w 1216"/>
              <a:gd name="T97" fmla="*/ 41 h 524"/>
              <a:gd name="T98" fmla="*/ 72 w 1216"/>
              <a:gd name="T99" fmla="*/ 46 h 524"/>
              <a:gd name="T100" fmla="*/ 33 w 1216"/>
              <a:gd name="T101" fmla="*/ 52 h 524"/>
              <a:gd name="T102" fmla="*/ 19 w 1216"/>
              <a:gd name="T103" fmla="*/ 46 h 524"/>
              <a:gd name="T104" fmla="*/ 0 w 1216"/>
              <a:gd name="T105" fmla="*/ 52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16" h="524">
                <a:moveTo>
                  <a:pt x="1209" y="523"/>
                </a:moveTo>
                <a:lnTo>
                  <a:pt x="1215" y="500"/>
                </a:lnTo>
                <a:lnTo>
                  <a:pt x="1215" y="489"/>
                </a:lnTo>
                <a:lnTo>
                  <a:pt x="1209" y="454"/>
                </a:lnTo>
                <a:lnTo>
                  <a:pt x="1189" y="437"/>
                </a:lnTo>
                <a:lnTo>
                  <a:pt x="1182" y="420"/>
                </a:lnTo>
                <a:lnTo>
                  <a:pt x="1182" y="408"/>
                </a:lnTo>
                <a:lnTo>
                  <a:pt x="1196" y="374"/>
                </a:lnTo>
                <a:lnTo>
                  <a:pt x="1196" y="368"/>
                </a:lnTo>
                <a:lnTo>
                  <a:pt x="1182" y="351"/>
                </a:lnTo>
                <a:lnTo>
                  <a:pt x="1162" y="340"/>
                </a:lnTo>
                <a:lnTo>
                  <a:pt x="1157" y="334"/>
                </a:lnTo>
                <a:lnTo>
                  <a:pt x="1150" y="276"/>
                </a:lnTo>
                <a:lnTo>
                  <a:pt x="1116" y="230"/>
                </a:lnTo>
                <a:lnTo>
                  <a:pt x="1109" y="225"/>
                </a:lnTo>
                <a:lnTo>
                  <a:pt x="1090" y="219"/>
                </a:lnTo>
                <a:lnTo>
                  <a:pt x="984" y="248"/>
                </a:lnTo>
                <a:lnTo>
                  <a:pt x="971" y="253"/>
                </a:lnTo>
                <a:lnTo>
                  <a:pt x="957" y="265"/>
                </a:lnTo>
                <a:lnTo>
                  <a:pt x="925" y="271"/>
                </a:lnTo>
                <a:lnTo>
                  <a:pt x="846" y="248"/>
                </a:lnTo>
                <a:lnTo>
                  <a:pt x="786" y="242"/>
                </a:lnTo>
                <a:lnTo>
                  <a:pt x="780" y="236"/>
                </a:lnTo>
                <a:lnTo>
                  <a:pt x="753" y="213"/>
                </a:lnTo>
                <a:lnTo>
                  <a:pt x="720" y="213"/>
                </a:lnTo>
                <a:lnTo>
                  <a:pt x="693" y="213"/>
                </a:lnTo>
                <a:lnTo>
                  <a:pt x="687" y="213"/>
                </a:lnTo>
                <a:lnTo>
                  <a:pt x="681" y="219"/>
                </a:lnTo>
                <a:lnTo>
                  <a:pt x="667" y="225"/>
                </a:lnTo>
                <a:lnTo>
                  <a:pt x="640" y="213"/>
                </a:lnTo>
                <a:lnTo>
                  <a:pt x="588" y="207"/>
                </a:lnTo>
                <a:lnTo>
                  <a:pt x="582" y="213"/>
                </a:lnTo>
                <a:lnTo>
                  <a:pt x="568" y="219"/>
                </a:lnTo>
                <a:lnTo>
                  <a:pt x="561" y="213"/>
                </a:lnTo>
                <a:lnTo>
                  <a:pt x="548" y="184"/>
                </a:lnTo>
                <a:lnTo>
                  <a:pt x="541" y="161"/>
                </a:lnTo>
                <a:lnTo>
                  <a:pt x="483" y="127"/>
                </a:lnTo>
                <a:lnTo>
                  <a:pt x="462" y="92"/>
                </a:lnTo>
                <a:lnTo>
                  <a:pt x="442" y="52"/>
                </a:lnTo>
                <a:lnTo>
                  <a:pt x="423" y="29"/>
                </a:lnTo>
                <a:lnTo>
                  <a:pt x="410" y="18"/>
                </a:lnTo>
                <a:lnTo>
                  <a:pt x="389" y="12"/>
                </a:lnTo>
                <a:lnTo>
                  <a:pt x="363" y="12"/>
                </a:lnTo>
                <a:lnTo>
                  <a:pt x="311" y="12"/>
                </a:lnTo>
                <a:lnTo>
                  <a:pt x="278" y="6"/>
                </a:lnTo>
                <a:lnTo>
                  <a:pt x="212" y="0"/>
                </a:lnTo>
                <a:lnTo>
                  <a:pt x="191" y="6"/>
                </a:lnTo>
                <a:lnTo>
                  <a:pt x="125" y="41"/>
                </a:lnTo>
                <a:lnTo>
                  <a:pt x="92" y="41"/>
                </a:lnTo>
                <a:lnTo>
                  <a:pt x="72" y="46"/>
                </a:lnTo>
                <a:lnTo>
                  <a:pt x="33" y="52"/>
                </a:lnTo>
                <a:lnTo>
                  <a:pt x="19" y="46"/>
                </a:lnTo>
                <a:lnTo>
                  <a:pt x="0" y="52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160" name="Oval 328"/>
          <p:cNvSpPr>
            <a:spLocks noChangeArrowheads="1"/>
          </p:cNvSpPr>
          <p:nvPr/>
        </p:nvSpPr>
        <p:spPr bwMode="auto">
          <a:xfrm>
            <a:off x="5226756" y="2808289"/>
            <a:ext cx="117123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61" name="Rectangle 329"/>
          <p:cNvSpPr>
            <a:spLocks noChangeArrowheads="1"/>
          </p:cNvSpPr>
          <p:nvPr/>
        </p:nvSpPr>
        <p:spPr bwMode="auto">
          <a:xfrm>
            <a:off x="6471356" y="3362325"/>
            <a:ext cx="275459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05162" name="Rectangle 330"/>
          <p:cNvSpPr>
            <a:spLocks noChangeArrowheads="1"/>
          </p:cNvSpPr>
          <p:nvPr/>
        </p:nvSpPr>
        <p:spPr bwMode="auto">
          <a:xfrm>
            <a:off x="6565901" y="3362325"/>
            <a:ext cx="272509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a</a:t>
            </a:r>
          </a:p>
        </p:txBody>
      </p:sp>
      <p:sp>
        <p:nvSpPr>
          <p:cNvPr id="505163" name="Rectangle 331"/>
          <p:cNvSpPr>
            <a:spLocks noChangeArrowheads="1"/>
          </p:cNvSpPr>
          <p:nvPr/>
        </p:nvSpPr>
        <p:spPr bwMode="auto">
          <a:xfrm>
            <a:off x="6649156" y="3362325"/>
            <a:ext cx="234037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l</a:t>
            </a:r>
          </a:p>
        </p:txBody>
      </p:sp>
      <p:sp>
        <p:nvSpPr>
          <p:cNvPr id="505164" name="Rectangle 332"/>
          <p:cNvSpPr>
            <a:spLocks noChangeArrowheads="1"/>
          </p:cNvSpPr>
          <p:nvPr/>
        </p:nvSpPr>
        <p:spPr bwMode="auto">
          <a:xfrm>
            <a:off x="6695723" y="3362325"/>
            <a:ext cx="321614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m</a:t>
            </a:r>
          </a:p>
        </p:txBody>
      </p:sp>
      <p:sp>
        <p:nvSpPr>
          <p:cNvPr id="505165" name="Rectangle 333"/>
          <p:cNvSpPr>
            <a:spLocks noChangeArrowheads="1"/>
          </p:cNvSpPr>
          <p:nvPr/>
        </p:nvSpPr>
        <p:spPr bwMode="auto">
          <a:xfrm>
            <a:off x="6836834" y="3362325"/>
            <a:ext cx="266097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o</a:t>
            </a:r>
          </a:p>
        </p:txBody>
      </p:sp>
      <p:sp>
        <p:nvSpPr>
          <p:cNvPr id="505166" name="Rectangle 334"/>
          <p:cNvSpPr>
            <a:spLocks noChangeArrowheads="1"/>
          </p:cNvSpPr>
          <p:nvPr/>
        </p:nvSpPr>
        <p:spPr bwMode="auto">
          <a:xfrm>
            <a:off x="6920089" y="3362325"/>
            <a:ext cx="275459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n</a:t>
            </a:r>
          </a:p>
        </p:txBody>
      </p:sp>
      <p:sp>
        <p:nvSpPr>
          <p:cNvPr id="505167" name="Rectangle 335"/>
          <p:cNvSpPr>
            <a:spLocks noChangeArrowheads="1"/>
          </p:cNvSpPr>
          <p:nvPr/>
        </p:nvSpPr>
        <p:spPr bwMode="auto">
          <a:xfrm>
            <a:off x="7013222" y="3362325"/>
            <a:ext cx="182741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05168" name="Rectangle 336"/>
          <p:cNvSpPr>
            <a:spLocks noChangeArrowheads="1"/>
          </p:cNvSpPr>
          <p:nvPr/>
        </p:nvSpPr>
        <p:spPr bwMode="auto">
          <a:xfrm>
            <a:off x="7059790" y="3362325"/>
            <a:ext cx="303136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R</a:t>
            </a:r>
          </a:p>
        </p:txBody>
      </p:sp>
      <p:sp>
        <p:nvSpPr>
          <p:cNvPr id="505169" name="Rectangle 337"/>
          <p:cNvSpPr>
            <a:spLocks noChangeArrowheads="1"/>
          </p:cNvSpPr>
          <p:nvPr/>
        </p:nvSpPr>
        <p:spPr bwMode="auto">
          <a:xfrm>
            <a:off x="7182555" y="3362325"/>
            <a:ext cx="224419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.</a:t>
            </a:r>
          </a:p>
        </p:txBody>
      </p:sp>
      <p:sp>
        <p:nvSpPr>
          <p:cNvPr id="505170" name="Rectangle 338"/>
          <p:cNvSpPr>
            <a:spLocks noChangeArrowheads="1"/>
          </p:cNvSpPr>
          <p:nvPr/>
        </p:nvSpPr>
        <p:spPr bwMode="auto">
          <a:xfrm>
            <a:off x="6175022" y="2668589"/>
            <a:ext cx="275459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05171" name="Rectangle 339"/>
          <p:cNvSpPr>
            <a:spLocks noChangeArrowheads="1"/>
          </p:cNvSpPr>
          <p:nvPr/>
        </p:nvSpPr>
        <p:spPr bwMode="auto">
          <a:xfrm>
            <a:off x="6268155" y="2668589"/>
            <a:ext cx="256736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e</a:t>
            </a:r>
          </a:p>
        </p:txBody>
      </p:sp>
      <p:sp>
        <p:nvSpPr>
          <p:cNvPr id="505172" name="Rectangle 340"/>
          <p:cNvSpPr>
            <a:spLocks noChangeArrowheads="1"/>
          </p:cNvSpPr>
          <p:nvPr/>
        </p:nvSpPr>
        <p:spPr bwMode="auto">
          <a:xfrm>
            <a:off x="6341534" y="2668589"/>
            <a:ext cx="234037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l</a:t>
            </a:r>
          </a:p>
        </p:txBody>
      </p:sp>
      <p:sp>
        <p:nvSpPr>
          <p:cNvPr id="505173" name="Rectangle 341"/>
          <p:cNvSpPr>
            <a:spLocks noChangeArrowheads="1"/>
          </p:cNvSpPr>
          <p:nvPr/>
        </p:nvSpPr>
        <p:spPr bwMode="auto">
          <a:xfrm>
            <a:off x="6389511" y="2668589"/>
            <a:ext cx="303136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w</a:t>
            </a:r>
          </a:p>
        </p:txBody>
      </p:sp>
      <p:sp>
        <p:nvSpPr>
          <p:cNvPr id="505174" name="Rectangle 342"/>
          <p:cNvSpPr>
            <a:spLocks noChangeArrowheads="1"/>
          </p:cNvSpPr>
          <p:nvPr/>
        </p:nvSpPr>
        <p:spPr bwMode="auto">
          <a:xfrm>
            <a:off x="6509457" y="2668589"/>
            <a:ext cx="272509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a</a:t>
            </a:r>
          </a:p>
        </p:txBody>
      </p:sp>
      <p:sp>
        <p:nvSpPr>
          <p:cNvPr id="505175" name="Rectangle 343"/>
          <p:cNvSpPr>
            <a:spLocks noChangeArrowheads="1"/>
          </p:cNvSpPr>
          <p:nvPr/>
        </p:nvSpPr>
        <p:spPr bwMode="auto">
          <a:xfrm>
            <a:off x="6594123" y="2668589"/>
            <a:ext cx="272509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y</a:t>
            </a:r>
          </a:p>
        </p:txBody>
      </p:sp>
      <p:sp>
        <p:nvSpPr>
          <p:cNvPr id="505176" name="Rectangle 344"/>
          <p:cNvSpPr>
            <a:spLocks noChangeArrowheads="1"/>
          </p:cNvSpPr>
          <p:nvPr/>
        </p:nvSpPr>
        <p:spPr bwMode="auto">
          <a:xfrm>
            <a:off x="6678789" y="2668589"/>
            <a:ext cx="182741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05177" name="Rectangle 345"/>
          <p:cNvSpPr>
            <a:spLocks noChangeArrowheads="1"/>
          </p:cNvSpPr>
          <p:nvPr/>
        </p:nvSpPr>
        <p:spPr bwMode="auto">
          <a:xfrm>
            <a:off x="6725356" y="2668589"/>
            <a:ext cx="303136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R</a:t>
            </a:r>
          </a:p>
        </p:txBody>
      </p:sp>
      <p:sp>
        <p:nvSpPr>
          <p:cNvPr id="505178" name="Rectangle 346"/>
          <p:cNvSpPr>
            <a:spLocks noChangeArrowheads="1"/>
          </p:cNvSpPr>
          <p:nvPr/>
        </p:nvSpPr>
        <p:spPr bwMode="auto">
          <a:xfrm>
            <a:off x="6836834" y="2668589"/>
            <a:ext cx="224419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.</a:t>
            </a:r>
          </a:p>
        </p:txBody>
      </p:sp>
      <p:sp>
        <p:nvSpPr>
          <p:cNvPr id="505179" name="Rectangle 347"/>
          <p:cNvSpPr>
            <a:spLocks noChangeArrowheads="1"/>
          </p:cNvSpPr>
          <p:nvPr/>
        </p:nvSpPr>
        <p:spPr bwMode="auto">
          <a:xfrm>
            <a:off x="6136922" y="1638300"/>
            <a:ext cx="182741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05180" name="Rectangle 348"/>
          <p:cNvSpPr>
            <a:spLocks noChangeArrowheads="1"/>
          </p:cNvSpPr>
          <p:nvPr/>
        </p:nvSpPr>
        <p:spPr bwMode="auto">
          <a:xfrm>
            <a:off x="6007101" y="5505450"/>
            <a:ext cx="275459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05181" name="Rectangle 349"/>
          <p:cNvSpPr>
            <a:spLocks noChangeArrowheads="1"/>
          </p:cNvSpPr>
          <p:nvPr/>
        </p:nvSpPr>
        <p:spPr bwMode="auto">
          <a:xfrm>
            <a:off x="6100234" y="5505450"/>
            <a:ext cx="275459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n</a:t>
            </a:r>
          </a:p>
        </p:txBody>
      </p:sp>
      <p:sp>
        <p:nvSpPr>
          <p:cNvPr id="505182" name="Rectangle 350"/>
          <p:cNvSpPr>
            <a:spLocks noChangeArrowheads="1"/>
          </p:cNvSpPr>
          <p:nvPr/>
        </p:nvSpPr>
        <p:spPr bwMode="auto">
          <a:xfrm>
            <a:off x="6191956" y="5505450"/>
            <a:ext cx="272509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a</a:t>
            </a:r>
          </a:p>
        </p:txBody>
      </p:sp>
      <p:sp>
        <p:nvSpPr>
          <p:cNvPr id="505183" name="Rectangle 351"/>
          <p:cNvSpPr>
            <a:spLocks noChangeArrowheads="1"/>
          </p:cNvSpPr>
          <p:nvPr/>
        </p:nvSpPr>
        <p:spPr bwMode="auto">
          <a:xfrm>
            <a:off x="6276622" y="5505450"/>
            <a:ext cx="275459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k</a:t>
            </a:r>
          </a:p>
        </p:txBody>
      </p:sp>
      <p:sp>
        <p:nvSpPr>
          <p:cNvPr id="505184" name="Rectangle 352"/>
          <p:cNvSpPr>
            <a:spLocks noChangeArrowheads="1"/>
          </p:cNvSpPr>
          <p:nvPr/>
        </p:nvSpPr>
        <p:spPr bwMode="auto">
          <a:xfrm>
            <a:off x="6369755" y="5505450"/>
            <a:ext cx="256736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e</a:t>
            </a:r>
          </a:p>
        </p:txBody>
      </p:sp>
      <p:sp>
        <p:nvSpPr>
          <p:cNvPr id="505185" name="Rectangle 353"/>
          <p:cNvSpPr>
            <a:spLocks noChangeArrowheads="1"/>
          </p:cNvSpPr>
          <p:nvPr/>
        </p:nvSpPr>
        <p:spPr bwMode="auto">
          <a:xfrm>
            <a:off x="6445955" y="5505450"/>
            <a:ext cx="182741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05186" name="Rectangle 354"/>
          <p:cNvSpPr>
            <a:spLocks noChangeArrowheads="1"/>
          </p:cNvSpPr>
          <p:nvPr/>
        </p:nvSpPr>
        <p:spPr bwMode="auto">
          <a:xfrm>
            <a:off x="6491111" y="5505450"/>
            <a:ext cx="303136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R</a:t>
            </a:r>
          </a:p>
        </p:txBody>
      </p:sp>
      <p:sp>
        <p:nvSpPr>
          <p:cNvPr id="505187" name="Rectangle 355"/>
          <p:cNvSpPr>
            <a:spLocks noChangeArrowheads="1"/>
          </p:cNvSpPr>
          <p:nvPr/>
        </p:nvSpPr>
        <p:spPr bwMode="auto">
          <a:xfrm>
            <a:off x="6613878" y="5505450"/>
            <a:ext cx="224419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Times" charset="0"/>
              </a:rPr>
              <a:t>.</a:t>
            </a:r>
          </a:p>
        </p:txBody>
      </p:sp>
      <p:sp>
        <p:nvSpPr>
          <p:cNvPr id="505188" name="Oval 356"/>
          <p:cNvSpPr>
            <a:spLocks noChangeArrowheads="1"/>
          </p:cNvSpPr>
          <p:nvPr/>
        </p:nvSpPr>
        <p:spPr bwMode="auto">
          <a:xfrm>
            <a:off x="5170311" y="2278064"/>
            <a:ext cx="117123" cy="1365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89" name="Oval 357"/>
          <p:cNvSpPr>
            <a:spLocks noChangeArrowheads="1"/>
          </p:cNvSpPr>
          <p:nvPr/>
        </p:nvSpPr>
        <p:spPr bwMode="auto">
          <a:xfrm>
            <a:off x="5168900" y="1765301"/>
            <a:ext cx="117122" cy="136525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33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90" name="Oval 358"/>
          <p:cNvSpPr>
            <a:spLocks noChangeArrowheads="1"/>
          </p:cNvSpPr>
          <p:nvPr/>
        </p:nvSpPr>
        <p:spPr bwMode="auto">
          <a:xfrm>
            <a:off x="5806723" y="2994026"/>
            <a:ext cx="118533" cy="136525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33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91" name="Oval 359"/>
          <p:cNvSpPr>
            <a:spLocks noChangeArrowheads="1"/>
          </p:cNvSpPr>
          <p:nvPr/>
        </p:nvSpPr>
        <p:spPr bwMode="auto">
          <a:xfrm>
            <a:off x="5795434" y="3354389"/>
            <a:ext cx="117122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93" name="Oval 361"/>
          <p:cNvSpPr>
            <a:spLocks noChangeArrowheads="1"/>
          </p:cNvSpPr>
          <p:nvPr/>
        </p:nvSpPr>
        <p:spPr bwMode="auto">
          <a:xfrm>
            <a:off x="5978878" y="3113089"/>
            <a:ext cx="117122" cy="136525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33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94" name="Oval 362"/>
          <p:cNvSpPr>
            <a:spLocks noChangeArrowheads="1"/>
          </p:cNvSpPr>
          <p:nvPr/>
        </p:nvSpPr>
        <p:spPr bwMode="auto">
          <a:xfrm>
            <a:off x="6231467" y="3154364"/>
            <a:ext cx="117123" cy="1365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95" name="Oval 363"/>
          <p:cNvSpPr>
            <a:spLocks noChangeArrowheads="1"/>
          </p:cNvSpPr>
          <p:nvPr/>
        </p:nvSpPr>
        <p:spPr bwMode="auto">
          <a:xfrm>
            <a:off x="6028267" y="2927351"/>
            <a:ext cx="117123" cy="1365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96" name="Oval 364"/>
          <p:cNvSpPr>
            <a:spLocks noChangeArrowheads="1"/>
          </p:cNvSpPr>
          <p:nvPr/>
        </p:nvSpPr>
        <p:spPr bwMode="auto">
          <a:xfrm>
            <a:off x="6096000" y="2747964"/>
            <a:ext cx="117123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97" name="Rectangle 365"/>
          <p:cNvSpPr>
            <a:spLocks noChangeArrowheads="1"/>
          </p:cNvSpPr>
          <p:nvPr/>
        </p:nvSpPr>
        <p:spPr bwMode="auto">
          <a:xfrm>
            <a:off x="5833533" y="966788"/>
            <a:ext cx="440267" cy="1571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98" name="Oval 366"/>
          <p:cNvSpPr>
            <a:spLocks noChangeArrowheads="1"/>
          </p:cNvSpPr>
          <p:nvPr/>
        </p:nvSpPr>
        <p:spPr bwMode="auto">
          <a:xfrm>
            <a:off x="6522156" y="2605089"/>
            <a:ext cx="115711" cy="1365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199" name="Oval 367"/>
          <p:cNvSpPr>
            <a:spLocks noChangeArrowheads="1"/>
          </p:cNvSpPr>
          <p:nvPr/>
        </p:nvSpPr>
        <p:spPr bwMode="auto">
          <a:xfrm>
            <a:off x="6726767" y="2603501"/>
            <a:ext cx="117122" cy="136525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33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200" name="Rectangle 368"/>
          <p:cNvSpPr>
            <a:spLocks noChangeArrowheads="1"/>
          </p:cNvSpPr>
          <p:nvPr/>
        </p:nvSpPr>
        <p:spPr bwMode="auto">
          <a:xfrm>
            <a:off x="4993923" y="1130300"/>
            <a:ext cx="3081867" cy="4648200"/>
          </a:xfrm>
          <a:prstGeom prst="rect">
            <a:avLst/>
          </a:prstGeom>
          <a:noFill/>
          <a:ln w="76200">
            <a:solidFill>
              <a:srgbClr val="0013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5201" name="Group 369"/>
          <p:cNvGrpSpPr>
            <a:grpSpLocks/>
          </p:cNvGrpSpPr>
          <p:nvPr/>
        </p:nvGrpSpPr>
        <p:grpSpPr bwMode="auto">
          <a:xfrm>
            <a:off x="5867401" y="1117600"/>
            <a:ext cx="2190152" cy="1320800"/>
            <a:chOff x="3952" y="712"/>
            <a:chExt cx="1380" cy="832"/>
          </a:xfrm>
        </p:grpSpPr>
        <p:sp>
          <p:nvSpPr>
            <p:cNvPr id="505202" name="Oval 370"/>
            <p:cNvSpPr>
              <a:spLocks noChangeArrowheads="1"/>
            </p:cNvSpPr>
            <p:nvPr/>
          </p:nvSpPr>
          <p:spPr bwMode="auto">
            <a:xfrm>
              <a:off x="3952" y="824"/>
              <a:ext cx="52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rgbClr val="3333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203" name="Oval 371"/>
            <p:cNvSpPr>
              <a:spLocks noChangeArrowheads="1"/>
            </p:cNvSpPr>
            <p:nvPr/>
          </p:nvSpPr>
          <p:spPr bwMode="auto">
            <a:xfrm>
              <a:off x="3952" y="1016"/>
              <a:ext cx="52" cy="4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204" name="Rectangle 372"/>
            <p:cNvSpPr>
              <a:spLocks noChangeArrowheads="1"/>
            </p:cNvSpPr>
            <p:nvPr/>
          </p:nvSpPr>
          <p:spPr bwMode="auto">
            <a:xfrm>
              <a:off x="3989" y="712"/>
              <a:ext cx="1343" cy="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 b="1">
                  <a:solidFill>
                    <a:schemeClr val="tx1"/>
                  </a:solidFill>
                  <a:latin typeface="Times" charset="0"/>
                </a:rPr>
                <a:t>= Mutualistic</a:t>
              </a:r>
            </a:p>
            <a:p>
              <a:r>
                <a:rPr lang="en-US" sz="2000" b="1">
                  <a:solidFill>
                    <a:schemeClr val="tx1"/>
                  </a:solidFill>
                  <a:latin typeface="Times" charset="0"/>
                </a:rPr>
                <a:t>= Antagonistic</a:t>
              </a:r>
            </a:p>
            <a:p>
              <a:r>
                <a:rPr lang="en-US" sz="2000" b="1">
                  <a:solidFill>
                    <a:schemeClr val="tx1"/>
                  </a:solidFill>
                  <a:latin typeface="Times" charset="0"/>
                </a:rPr>
                <a:t>= Commensalistic</a:t>
              </a:r>
            </a:p>
            <a:p>
              <a:endParaRPr lang="en-US" sz="2000" b="1">
                <a:solidFill>
                  <a:schemeClr val="tx1"/>
                </a:solidFill>
                <a:latin typeface="Times" charset="0"/>
              </a:endParaRPr>
            </a:p>
          </p:txBody>
        </p:sp>
        <p:sp>
          <p:nvSpPr>
            <p:cNvPr id="505205" name="Oval 373"/>
            <p:cNvSpPr>
              <a:spLocks noChangeArrowheads="1"/>
            </p:cNvSpPr>
            <p:nvPr/>
          </p:nvSpPr>
          <p:spPr bwMode="auto">
            <a:xfrm>
              <a:off x="3952" y="1210"/>
              <a:ext cx="52" cy="49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5206" name="Line 374"/>
          <p:cNvSpPr>
            <a:spLocks noChangeShapeType="1"/>
          </p:cNvSpPr>
          <p:nvPr/>
        </p:nvSpPr>
        <p:spPr bwMode="auto">
          <a:xfrm flipV="1">
            <a:off x="5397500" y="1168400"/>
            <a:ext cx="0" cy="1257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207" name="Rectangle 375"/>
          <p:cNvSpPr>
            <a:spLocks noChangeArrowheads="1"/>
          </p:cNvSpPr>
          <p:nvPr/>
        </p:nvSpPr>
        <p:spPr bwMode="auto">
          <a:xfrm>
            <a:off x="5689600" y="1168400"/>
            <a:ext cx="2362200" cy="952500"/>
          </a:xfrm>
          <a:prstGeom prst="rect">
            <a:avLst/>
          </a:prstGeom>
          <a:solidFill>
            <a:srgbClr val="E2E2E2">
              <a:alpha val="3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208" name="Text Box 376"/>
          <p:cNvSpPr txBox="1">
            <a:spLocks noChangeArrowheads="1"/>
          </p:cNvSpPr>
          <p:nvPr/>
        </p:nvSpPr>
        <p:spPr bwMode="auto">
          <a:xfrm>
            <a:off x="5960534" y="6411914"/>
            <a:ext cx="28520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Verdana" charset="0"/>
              </a:rPr>
              <a:t>Thompson and Cunningham 2002 Nature</a:t>
            </a:r>
          </a:p>
          <a:p>
            <a:r>
              <a:rPr lang="en-US" sz="1000" dirty="0">
                <a:solidFill>
                  <a:srgbClr val="FFFFFF"/>
                </a:solidFill>
                <a:latin typeface="Verdana" charset="0"/>
              </a:rPr>
              <a:t>Thompson and Fernandez 2006 Ecology</a:t>
            </a:r>
            <a:endParaRPr lang="en-US" b="1" dirty="0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505209" name="Rectangle 377"/>
          <p:cNvSpPr>
            <a:spLocks noChangeArrowheads="1"/>
          </p:cNvSpPr>
          <p:nvPr/>
        </p:nvSpPr>
        <p:spPr bwMode="auto">
          <a:xfrm>
            <a:off x="7061201" y="5816600"/>
            <a:ext cx="1104900" cy="114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05210" name="Picture 3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6388"/>
            <a:ext cx="3400778" cy="27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5211" name="Oval 379"/>
          <p:cNvSpPr>
            <a:spLocks noChangeArrowheads="1"/>
          </p:cNvSpPr>
          <p:nvPr/>
        </p:nvSpPr>
        <p:spPr bwMode="auto">
          <a:xfrm>
            <a:off x="6111523" y="3303589"/>
            <a:ext cx="117122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2829" y="91896"/>
            <a:ext cx="7989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Ecological Outcomes of </a:t>
            </a:r>
            <a:r>
              <a:rPr lang="en-US" i="1" dirty="0">
                <a:solidFill>
                  <a:schemeClr val="bg1"/>
                </a:solidFill>
              </a:rPr>
              <a:t>Lithophragma/Greya </a:t>
            </a:r>
            <a:r>
              <a:rPr lang="en-US" dirty="0">
                <a:solidFill>
                  <a:schemeClr val="bg1"/>
                </a:solidFill>
              </a:rPr>
              <a:t>Interactions</a:t>
            </a:r>
          </a:p>
          <a:p>
            <a:r>
              <a:rPr lang="en-US" dirty="0">
                <a:solidFill>
                  <a:schemeClr val="bg1"/>
                </a:solidFill>
              </a:rPr>
              <a:t>Near Northern Range Limit</a:t>
            </a:r>
          </a:p>
        </p:txBody>
      </p:sp>
    </p:spTree>
    <p:extLst>
      <p:ext uri="{BB962C8B-B14F-4D97-AF65-F5344CB8AC3E}">
        <p14:creationId xmlns:p14="http://schemas.microsoft.com/office/powerpoint/2010/main" val="111591770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0"/>
          <a:stretch>
            <a:fillRect/>
          </a:stretch>
        </p:blipFill>
        <p:spPr>
          <a:xfrm>
            <a:off x="0" y="301626"/>
            <a:ext cx="3805767" cy="6124575"/>
          </a:xfrm>
        </p:spPr>
      </p:pic>
      <p:sp>
        <p:nvSpPr>
          <p:cNvPr id="309251" name="AutoShape 3"/>
          <p:cNvSpPr>
            <a:spLocks noChangeArrowheads="1"/>
          </p:cNvSpPr>
          <p:nvPr/>
        </p:nvSpPr>
        <p:spPr bwMode="auto">
          <a:xfrm>
            <a:off x="2122311" y="3913188"/>
            <a:ext cx="1553634" cy="1225550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52" name="Oval 4"/>
          <p:cNvSpPr>
            <a:spLocks noChangeArrowheads="1"/>
          </p:cNvSpPr>
          <p:nvPr/>
        </p:nvSpPr>
        <p:spPr bwMode="auto">
          <a:xfrm>
            <a:off x="3007078" y="5281613"/>
            <a:ext cx="762000" cy="9969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48" name="Oval 300"/>
          <p:cNvSpPr>
            <a:spLocks noChangeArrowheads="1"/>
          </p:cNvSpPr>
          <p:nvPr/>
        </p:nvSpPr>
        <p:spPr bwMode="auto">
          <a:xfrm rot="-1864506">
            <a:off x="2332568" y="1620839"/>
            <a:ext cx="994833" cy="4143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56" name="Rectangle 308"/>
          <p:cNvSpPr>
            <a:spLocks noGrp="1" noChangeArrowheads="1"/>
          </p:cNvSpPr>
          <p:nvPr>
            <p:ph type="title"/>
          </p:nvPr>
        </p:nvSpPr>
        <p:spPr>
          <a:xfrm>
            <a:off x="3721665" y="291882"/>
            <a:ext cx="5378348" cy="11430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Shift of </a:t>
            </a:r>
            <a:r>
              <a:rPr lang="en-US" sz="2400" i="1" dirty="0">
                <a:solidFill>
                  <a:schemeClr val="bg1"/>
                </a:solidFill>
              </a:rPr>
              <a:t>Greya </a:t>
            </a:r>
            <a:r>
              <a:rPr lang="en-US" sz="2400" dirty="0">
                <a:solidFill>
                  <a:schemeClr val="bg1"/>
                </a:solidFill>
              </a:rPr>
              <a:t>Species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onto Closely Related Genus </a:t>
            </a:r>
            <a:r>
              <a:rPr lang="en-US" sz="2400" i="1" dirty="0">
                <a:solidFill>
                  <a:schemeClr val="bg1"/>
                </a:solidFill>
              </a:rPr>
              <a:t>Heuchera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In Rocky Mountains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Depends on  Plant Ploidy</a:t>
            </a:r>
          </a:p>
        </p:txBody>
      </p:sp>
      <p:sp>
        <p:nvSpPr>
          <p:cNvPr id="309560" name="Line 312"/>
          <p:cNvSpPr>
            <a:spLocks noChangeShapeType="1"/>
          </p:cNvSpPr>
          <p:nvPr/>
        </p:nvSpPr>
        <p:spPr bwMode="auto">
          <a:xfrm flipH="1">
            <a:off x="5096934" y="3706178"/>
            <a:ext cx="963789" cy="914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61" name="Line 313"/>
          <p:cNvSpPr>
            <a:spLocks noChangeShapeType="1"/>
          </p:cNvSpPr>
          <p:nvPr/>
        </p:nvSpPr>
        <p:spPr bwMode="auto">
          <a:xfrm>
            <a:off x="6690079" y="3674428"/>
            <a:ext cx="966611" cy="914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62" name="Text Box 314"/>
          <p:cNvSpPr txBox="1">
            <a:spLocks noChangeArrowheads="1"/>
          </p:cNvSpPr>
          <p:nvPr/>
        </p:nvSpPr>
        <p:spPr bwMode="auto">
          <a:xfrm>
            <a:off x="4014612" y="3783966"/>
            <a:ext cx="1403895" cy="35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47" tIns="44523" rIns="89047" bIns="44523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445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90588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366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811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383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55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527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099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dirty="0">
                <a:solidFill>
                  <a:schemeClr val="bg1"/>
                </a:solidFill>
              </a:rPr>
              <a:t>on 4N plants</a:t>
            </a:r>
          </a:p>
        </p:txBody>
      </p:sp>
      <p:sp>
        <p:nvSpPr>
          <p:cNvPr id="309563" name="Text Box 315"/>
          <p:cNvSpPr txBox="1">
            <a:spLocks noChangeArrowheads="1"/>
          </p:cNvSpPr>
          <p:nvPr/>
        </p:nvSpPr>
        <p:spPr bwMode="auto">
          <a:xfrm>
            <a:off x="7316612" y="3783966"/>
            <a:ext cx="1403895" cy="35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47" tIns="44523" rIns="89047" bIns="44523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445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90588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366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811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383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55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527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099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>
                <a:solidFill>
                  <a:schemeClr val="bg1"/>
                </a:solidFill>
              </a:rPr>
              <a:t>on 2N plants</a:t>
            </a:r>
          </a:p>
        </p:txBody>
      </p:sp>
      <p:sp>
        <p:nvSpPr>
          <p:cNvPr id="15" name="Text Box 314"/>
          <p:cNvSpPr txBox="1">
            <a:spLocks noChangeArrowheads="1"/>
          </p:cNvSpPr>
          <p:nvPr/>
        </p:nvSpPr>
        <p:spPr bwMode="auto">
          <a:xfrm>
            <a:off x="465869" y="6467175"/>
            <a:ext cx="8194848" cy="30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47" tIns="44523" rIns="89047" bIns="44523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445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90588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366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811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383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55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527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099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Thompson et al. 1997 Am. Nat., Nuismer and Thompson various; Thompson and </a:t>
            </a:r>
            <a:r>
              <a:rPr lang="en-US" sz="1400" dirty="0" err="1">
                <a:solidFill>
                  <a:schemeClr val="bg1"/>
                </a:solidFill>
              </a:rPr>
              <a:t>Merg</a:t>
            </a:r>
            <a:r>
              <a:rPr lang="en-US" sz="1400" dirty="0">
                <a:solidFill>
                  <a:schemeClr val="bg1"/>
                </a:solidFill>
              </a:rPr>
              <a:t> 2010 Ecology</a:t>
            </a:r>
          </a:p>
        </p:txBody>
      </p:sp>
      <p:pic>
        <p:nvPicPr>
          <p:cNvPr id="309554" name="Picture 306" descr="DSC_0007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67" y="4379098"/>
            <a:ext cx="1974144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555" name="Picture 307" descr="DSC_00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390" y="4335253"/>
            <a:ext cx="2023533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559" name="Picture 311" descr="DSC_0013_2 08-08-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23" y="2194878"/>
            <a:ext cx="2373489" cy="157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236720" y="5842000"/>
            <a:ext cx="152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28A8E9"/>
                </a:solidFill>
              </a:rPr>
              <a:t>G. politella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22160" y="5831840"/>
            <a:ext cx="141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EB9419"/>
                </a:solidFill>
              </a:rPr>
              <a:t>G. </a:t>
            </a:r>
            <a:r>
              <a:rPr lang="en-US" sz="1800" i="1" dirty="0" err="1">
                <a:solidFill>
                  <a:srgbClr val="EB9419"/>
                </a:solidFill>
              </a:rPr>
              <a:t>piperella</a:t>
            </a:r>
            <a:endParaRPr lang="en-US" sz="1800" i="1" dirty="0">
              <a:solidFill>
                <a:srgbClr val="EB94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5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0"/>
          <a:stretch>
            <a:fillRect/>
          </a:stretch>
        </p:blipFill>
        <p:spPr>
          <a:xfrm>
            <a:off x="0" y="301626"/>
            <a:ext cx="3805767" cy="6124575"/>
          </a:xfrm>
        </p:spPr>
      </p:pic>
      <p:sp>
        <p:nvSpPr>
          <p:cNvPr id="309251" name="AutoShape 3"/>
          <p:cNvSpPr>
            <a:spLocks noChangeArrowheads="1"/>
          </p:cNvSpPr>
          <p:nvPr/>
        </p:nvSpPr>
        <p:spPr bwMode="auto">
          <a:xfrm>
            <a:off x="2122311" y="3913188"/>
            <a:ext cx="1553634" cy="1225550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52" name="Oval 4"/>
          <p:cNvSpPr>
            <a:spLocks noChangeArrowheads="1"/>
          </p:cNvSpPr>
          <p:nvPr/>
        </p:nvSpPr>
        <p:spPr bwMode="auto">
          <a:xfrm>
            <a:off x="3007078" y="5281613"/>
            <a:ext cx="762000" cy="9969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48" name="Oval 300"/>
          <p:cNvSpPr>
            <a:spLocks noChangeArrowheads="1"/>
          </p:cNvSpPr>
          <p:nvPr/>
        </p:nvSpPr>
        <p:spPr bwMode="auto">
          <a:xfrm rot="-1864506">
            <a:off x="2332568" y="1620839"/>
            <a:ext cx="994833" cy="4143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56" name="Rectangle 308"/>
          <p:cNvSpPr>
            <a:spLocks noGrp="1" noChangeArrowheads="1"/>
          </p:cNvSpPr>
          <p:nvPr>
            <p:ph type="title"/>
          </p:nvPr>
        </p:nvSpPr>
        <p:spPr>
          <a:xfrm>
            <a:off x="3834191" y="90714"/>
            <a:ext cx="5116285" cy="1143000"/>
          </a:xfrm>
        </p:spPr>
        <p:txBody>
          <a:bodyPr/>
          <a:lstStyle/>
          <a:p>
            <a:r>
              <a:rPr lang="en-US" sz="2600" dirty="0">
                <a:solidFill>
                  <a:schemeClr val="bg1"/>
                </a:solidFill>
              </a:rPr>
              <a:t>Pattern of </a:t>
            </a:r>
            <a:r>
              <a:rPr lang="en-US" sz="2600" i="1" dirty="0">
                <a:solidFill>
                  <a:schemeClr val="bg1"/>
                </a:solidFill>
              </a:rPr>
              <a:t>Greya </a:t>
            </a:r>
            <a:r>
              <a:rPr lang="en-US" sz="2600" dirty="0">
                <a:solidFill>
                  <a:schemeClr val="bg1"/>
                </a:solidFill>
              </a:rPr>
              <a:t>Use of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i="1" dirty="0">
                <a:solidFill>
                  <a:schemeClr val="bg1"/>
                </a:solidFill>
              </a:rPr>
              <a:t>Lithophragma </a:t>
            </a:r>
            <a:r>
              <a:rPr lang="en-US" sz="2600" dirty="0">
                <a:solidFill>
                  <a:schemeClr val="bg1"/>
                </a:solidFill>
              </a:rPr>
              <a:t>and </a:t>
            </a:r>
            <a:r>
              <a:rPr lang="en-US" sz="2600" i="1" dirty="0">
                <a:solidFill>
                  <a:schemeClr val="bg1"/>
                </a:solidFill>
              </a:rPr>
              <a:t>Heuchera</a:t>
            </a:r>
            <a:br>
              <a:rPr lang="en-US" sz="2600" i="1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in Rocky Mountains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09560" name="Line 312"/>
          <p:cNvSpPr>
            <a:spLocks noChangeShapeType="1"/>
          </p:cNvSpPr>
          <p:nvPr/>
        </p:nvSpPr>
        <p:spPr bwMode="auto">
          <a:xfrm flipH="1">
            <a:off x="7870614" y="3048000"/>
            <a:ext cx="3386" cy="1013778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62" name="Text Box 314"/>
          <p:cNvSpPr txBox="1">
            <a:spLocks noChangeArrowheads="1"/>
          </p:cNvSpPr>
          <p:nvPr/>
        </p:nvSpPr>
        <p:spPr bwMode="auto">
          <a:xfrm>
            <a:off x="5569092" y="1782446"/>
            <a:ext cx="1464358" cy="35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47" tIns="44523" rIns="89047" bIns="44523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445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90588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366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811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383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55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527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099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dirty="0">
                <a:solidFill>
                  <a:schemeClr val="bg1"/>
                </a:solidFill>
              </a:rPr>
              <a:t>4N </a:t>
            </a:r>
            <a:r>
              <a:rPr lang="en-US" sz="1700" i="1" dirty="0">
                <a:solidFill>
                  <a:schemeClr val="bg1"/>
                </a:solidFill>
              </a:rPr>
              <a:t>Heuchera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309563" name="Text Box 315"/>
          <p:cNvSpPr txBox="1">
            <a:spLocks noChangeArrowheads="1"/>
          </p:cNvSpPr>
          <p:nvPr/>
        </p:nvSpPr>
        <p:spPr bwMode="auto">
          <a:xfrm>
            <a:off x="7184532" y="1782446"/>
            <a:ext cx="1464358" cy="35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47" tIns="44523" rIns="89047" bIns="44523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445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90588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366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811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383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55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527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099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dirty="0">
                <a:solidFill>
                  <a:schemeClr val="bg1"/>
                </a:solidFill>
              </a:rPr>
              <a:t>2N </a:t>
            </a:r>
            <a:r>
              <a:rPr lang="en-US" sz="1700" i="1" dirty="0">
                <a:solidFill>
                  <a:schemeClr val="bg1"/>
                </a:solidFill>
              </a:rPr>
              <a:t>Heuchera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5" name="Text Box 314"/>
          <p:cNvSpPr txBox="1">
            <a:spLocks noChangeArrowheads="1"/>
          </p:cNvSpPr>
          <p:nvPr/>
        </p:nvSpPr>
        <p:spPr bwMode="auto">
          <a:xfrm>
            <a:off x="465869" y="6467175"/>
            <a:ext cx="8194848" cy="30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47" tIns="44523" rIns="89047" bIns="44523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445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90588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366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811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383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55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527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099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Thompson et al. 1997 Am. Nat., Nuismer and Thompson various; Thompson and </a:t>
            </a:r>
            <a:r>
              <a:rPr lang="en-US" sz="1400" dirty="0" err="1">
                <a:solidFill>
                  <a:schemeClr val="bg1"/>
                </a:solidFill>
              </a:rPr>
              <a:t>Merg</a:t>
            </a:r>
            <a:r>
              <a:rPr lang="en-US" sz="1400" dirty="0">
                <a:solidFill>
                  <a:schemeClr val="bg1"/>
                </a:solidFill>
              </a:rPr>
              <a:t> 2010 Ecology</a:t>
            </a:r>
          </a:p>
        </p:txBody>
      </p:sp>
      <p:sp>
        <p:nvSpPr>
          <p:cNvPr id="16" name="Line 312"/>
          <p:cNvSpPr>
            <a:spLocks noChangeShapeType="1"/>
          </p:cNvSpPr>
          <p:nvPr/>
        </p:nvSpPr>
        <p:spPr bwMode="auto">
          <a:xfrm flipH="1">
            <a:off x="6265334" y="3048000"/>
            <a:ext cx="3386" cy="1013778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37200" y="5029200"/>
            <a:ext cx="152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28A8E9"/>
                </a:solidFill>
              </a:rPr>
              <a:t>G. politella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3040" y="5008880"/>
            <a:ext cx="152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28A8E9"/>
                </a:solidFill>
              </a:rPr>
              <a:t>G. politella 1</a:t>
            </a:r>
          </a:p>
        </p:txBody>
      </p:sp>
      <p:sp>
        <p:nvSpPr>
          <p:cNvPr id="22" name="Line 312"/>
          <p:cNvSpPr>
            <a:spLocks noChangeShapeType="1"/>
          </p:cNvSpPr>
          <p:nvPr/>
        </p:nvSpPr>
        <p:spPr bwMode="auto">
          <a:xfrm flipH="1">
            <a:off x="4771814" y="3048000"/>
            <a:ext cx="3386" cy="1013778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54240" y="5019040"/>
            <a:ext cx="141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EB9419"/>
                </a:solidFill>
              </a:rPr>
              <a:t>G. </a:t>
            </a:r>
            <a:r>
              <a:rPr lang="en-US" sz="1800" i="1" dirty="0" err="1">
                <a:solidFill>
                  <a:srgbClr val="EB9419"/>
                </a:solidFill>
              </a:rPr>
              <a:t>piperella</a:t>
            </a:r>
            <a:endParaRPr lang="en-US" sz="1800" i="1" dirty="0">
              <a:solidFill>
                <a:srgbClr val="EB9419"/>
              </a:solidFill>
            </a:endParaRPr>
          </a:p>
        </p:txBody>
      </p:sp>
      <p:sp>
        <p:nvSpPr>
          <p:cNvPr id="24" name="Text Box 314"/>
          <p:cNvSpPr txBox="1">
            <a:spLocks noChangeArrowheads="1"/>
          </p:cNvSpPr>
          <p:nvPr/>
        </p:nvSpPr>
        <p:spPr bwMode="auto">
          <a:xfrm>
            <a:off x="4045092" y="1782446"/>
            <a:ext cx="1564690" cy="35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47" tIns="44523" rIns="89047" bIns="44523">
            <a:spAutoFit/>
          </a:bodyPr>
          <a:lstStyle>
            <a:lvl1pPr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44500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90588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366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81175" defTabSz="8905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383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55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527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09975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i="1" dirty="0">
                <a:solidFill>
                  <a:srgbClr val="28A8E9"/>
                </a:solidFill>
              </a:rPr>
              <a:t>Lithophragma</a:t>
            </a:r>
          </a:p>
        </p:txBody>
      </p:sp>
      <p:sp>
        <p:nvSpPr>
          <p:cNvPr id="25" name="Line 312"/>
          <p:cNvSpPr>
            <a:spLocks noChangeShapeType="1"/>
          </p:cNvSpPr>
          <p:nvPr/>
        </p:nvSpPr>
        <p:spPr bwMode="auto">
          <a:xfrm flipH="1">
            <a:off x="6265334" y="3139440"/>
            <a:ext cx="1639146" cy="952818"/>
          </a:xfrm>
          <a:prstGeom prst="line">
            <a:avLst/>
          </a:prstGeom>
          <a:noFill/>
          <a:ln w="28575" cmpd="sng">
            <a:solidFill>
              <a:schemeClr val="bg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312"/>
          <p:cNvSpPr>
            <a:spLocks noChangeShapeType="1"/>
          </p:cNvSpPr>
          <p:nvPr/>
        </p:nvSpPr>
        <p:spPr bwMode="auto">
          <a:xfrm>
            <a:off x="6234854" y="3139440"/>
            <a:ext cx="1639146" cy="952818"/>
          </a:xfrm>
          <a:prstGeom prst="line">
            <a:avLst/>
          </a:prstGeom>
          <a:noFill/>
          <a:ln w="28575" cmpd="sng">
            <a:solidFill>
              <a:schemeClr val="bg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312"/>
          <p:cNvSpPr>
            <a:spLocks noChangeShapeType="1"/>
          </p:cNvSpPr>
          <p:nvPr/>
        </p:nvSpPr>
        <p:spPr bwMode="auto">
          <a:xfrm flipH="1">
            <a:off x="4741334" y="3108960"/>
            <a:ext cx="1639146" cy="952818"/>
          </a:xfrm>
          <a:prstGeom prst="line">
            <a:avLst/>
          </a:prstGeom>
          <a:noFill/>
          <a:ln w="28575" cmpd="sng">
            <a:solidFill>
              <a:schemeClr val="bg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9559" name="Picture 311" descr="DSC_0013_2 08-08-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39" y="2286000"/>
            <a:ext cx="1290034" cy="85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11" descr="DSC_0013_2 08-08-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59" y="2326640"/>
            <a:ext cx="1290034" cy="85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554" name="Picture 306" descr="DSC_0007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37" y="4049892"/>
            <a:ext cx="1257174" cy="83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555" name="Picture 307" descr="DSC_00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686" y="4041667"/>
            <a:ext cx="1270597" cy="8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OL on PAR Turnbull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5" t="34166" r="23555" b="12703"/>
          <a:stretch/>
        </p:blipFill>
        <p:spPr>
          <a:xfrm flipH="1">
            <a:off x="4277359" y="4061682"/>
            <a:ext cx="955039" cy="825278"/>
          </a:xfrm>
          <a:prstGeom prst="rect">
            <a:avLst/>
          </a:prstGeom>
        </p:spPr>
      </p:pic>
      <p:pic>
        <p:nvPicPr>
          <p:cNvPr id="4" name="Picture 3" descr="AFF at North Fork Tuolumne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0" t="21630" r="28000" b="44148"/>
          <a:stretch/>
        </p:blipFill>
        <p:spPr>
          <a:xfrm>
            <a:off x="4328160" y="2317782"/>
            <a:ext cx="894080" cy="882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8160" y="5534354"/>
            <a:ext cx="4608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28A8E9"/>
                </a:solidFill>
              </a:rPr>
              <a:t>“1” and ”2” = possible cryptic species</a:t>
            </a:r>
          </a:p>
          <a:p>
            <a:endParaRPr lang="en-US" sz="1800" dirty="0">
              <a:solidFill>
                <a:srgbClr val="2B84E7"/>
              </a:solidFill>
            </a:endParaRPr>
          </a:p>
          <a:p>
            <a:r>
              <a:rPr lang="en-US" sz="1800" i="1" dirty="0">
                <a:solidFill>
                  <a:srgbClr val="EB9419"/>
                </a:solidFill>
              </a:rPr>
              <a:t>G. </a:t>
            </a:r>
            <a:r>
              <a:rPr lang="en-US" sz="1800" i="1" dirty="0" err="1">
                <a:solidFill>
                  <a:srgbClr val="EB9419"/>
                </a:solidFill>
              </a:rPr>
              <a:t>piperella</a:t>
            </a:r>
            <a:r>
              <a:rPr lang="en-US" sz="1800" i="1" dirty="0">
                <a:solidFill>
                  <a:srgbClr val="EB9419"/>
                </a:solidFill>
              </a:rPr>
              <a:t> </a:t>
            </a:r>
            <a:r>
              <a:rPr lang="en-US" sz="1800" dirty="0">
                <a:solidFill>
                  <a:srgbClr val="EB9419"/>
                </a:solidFill>
              </a:rPr>
              <a:t>is closely related to </a:t>
            </a:r>
            <a:r>
              <a:rPr lang="en-US" sz="1800" i="1" dirty="0">
                <a:solidFill>
                  <a:srgbClr val="EB9419"/>
                </a:solidFill>
              </a:rPr>
              <a:t>G. obscura</a:t>
            </a:r>
          </a:p>
        </p:txBody>
      </p:sp>
    </p:spTree>
    <p:extLst>
      <p:ext uri="{BB962C8B-B14F-4D97-AF65-F5344CB8AC3E}">
        <p14:creationId xmlns:p14="http://schemas.microsoft.com/office/powerpoint/2010/main" val="1673667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1763"/>
            <a:ext cx="9143999" cy="766762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Diversification of Derived Taxa in Drier Habitats</a:t>
            </a:r>
          </a:p>
        </p:txBody>
      </p:sp>
      <p:pic>
        <p:nvPicPr>
          <p:cNvPr id="2" name="Picture 1" descr="North America 7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1" t="5291" r="12402" b="48973"/>
          <a:stretch/>
        </p:blipFill>
        <p:spPr>
          <a:xfrm>
            <a:off x="1161144" y="777388"/>
            <a:ext cx="6762958" cy="6080612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2987523" y="1911047"/>
            <a:ext cx="495905" cy="701523"/>
          </a:xfrm>
          <a:custGeom>
            <a:avLst/>
            <a:gdLst>
              <a:gd name="connsiteX0" fmla="*/ 181428 w 181428"/>
              <a:gd name="connsiteY0" fmla="*/ 314476 h 314476"/>
              <a:gd name="connsiteX1" fmla="*/ 0 w 181428"/>
              <a:gd name="connsiteY1" fmla="*/ 0 h 31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428" h="314476">
                <a:moveTo>
                  <a:pt x="181428" y="314476"/>
                </a:moveTo>
                <a:lnTo>
                  <a:pt x="0" y="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108475" y="2201333"/>
            <a:ext cx="713619" cy="858762"/>
          </a:xfrm>
          <a:custGeom>
            <a:avLst/>
            <a:gdLst>
              <a:gd name="connsiteX0" fmla="*/ 0 w 254000"/>
              <a:gd name="connsiteY0" fmla="*/ 0 h 205619"/>
              <a:gd name="connsiteX1" fmla="*/ 254000 w 254000"/>
              <a:gd name="connsiteY1" fmla="*/ 205619 h 205619"/>
              <a:gd name="connsiteX2" fmla="*/ 0 w 254000"/>
              <a:gd name="connsiteY2" fmla="*/ 0 h 20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000" h="205619">
                <a:moveTo>
                  <a:pt x="0" y="0"/>
                </a:moveTo>
                <a:lnTo>
                  <a:pt x="254000" y="205619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" name="Curved Connector 7"/>
          <p:cNvCxnSpPr/>
          <p:nvPr/>
        </p:nvCxnSpPr>
        <p:spPr bwMode="auto">
          <a:xfrm rot="16200000" flipH="1">
            <a:off x="3274875" y="3815539"/>
            <a:ext cx="1058246" cy="552668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Curved Connector 25"/>
          <p:cNvCxnSpPr/>
          <p:nvPr/>
        </p:nvCxnSpPr>
        <p:spPr bwMode="auto">
          <a:xfrm rot="16200000" flipH="1">
            <a:off x="2287968" y="2840416"/>
            <a:ext cx="2094812" cy="502169"/>
          </a:xfrm>
          <a:prstGeom prst="curvedConnector3">
            <a:avLst>
              <a:gd name="adj1" fmla="val 54490"/>
            </a:avLst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2673047" y="2104572"/>
            <a:ext cx="1878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Basal </a:t>
            </a:r>
            <a:r>
              <a:rPr lang="en-US" i="1" dirty="0">
                <a:solidFill>
                  <a:srgbClr val="FFFFFF"/>
                </a:solidFill>
              </a:rPr>
              <a:t>Greya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39144" y="4608286"/>
            <a:ext cx="1946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Yucca moths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0308" y="3204603"/>
            <a:ext cx="222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Derived </a:t>
            </a:r>
            <a:r>
              <a:rPr lang="en-US" i="1" dirty="0">
                <a:solidFill>
                  <a:srgbClr val="FFFFFF"/>
                </a:solidFill>
              </a:rPr>
              <a:t>Greya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2092" y="6156475"/>
            <a:ext cx="40725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Wahlberg et al. 2013 for Prodoxidae</a:t>
            </a:r>
          </a:p>
          <a:p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Pellmyr et al. (various) for Yucca moths</a:t>
            </a:r>
          </a:p>
          <a:p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Thompson et al.  and Pellmyr et al (various) for Greya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7289" y="1363345"/>
            <a:ext cx="2597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Basal Prodoxidae</a:t>
            </a:r>
          </a:p>
        </p:txBody>
      </p:sp>
    </p:spTree>
    <p:extLst>
      <p:ext uri="{BB962C8B-B14F-4D97-AF65-F5344CB8AC3E}">
        <p14:creationId xmlns:p14="http://schemas.microsoft.com/office/powerpoint/2010/main" val="188925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63" name="Rectangle 11"/>
          <p:cNvSpPr>
            <a:spLocks noChangeArrowheads="1"/>
          </p:cNvSpPr>
          <p:nvPr/>
        </p:nvSpPr>
        <p:spPr bwMode="auto">
          <a:xfrm>
            <a:off x="396875" y="1017588"/>
            <a:ext cx="5334000" cy="5565775"/>
          </a:xfrm>
          <a:prstGeom prst="rect">
            <a:avLst/>
          </a:prstGeom>
          <a:solidFill>
            <a:srgbClr val="FFF7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0" y="131763"/>
            <a:ext cx="8329613" cy="76676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Pollination Mutualisms Evolved More than Once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In Prodoxid Moths</a:t>
            </a:r>
          </a:p>
        </p:txBody>
      </p:sp>
      <p:pic>
        <p:nvPicPr>
          <p:cNvPr id="305160" name="Picture 8" descr="Fig 1 Thompson Prodoxidae phyloge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89"/>
          <a:stretch>
            <a:fillRect/>
          </a:stretch>
        </p:blipFill>
        <p:spPr bwMode="auto">
          <a:xfrm>
            <a:off x="744538" y="992188"/>
            <a:ext cx="3876675" cy="548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5165" name="Text Box 13"/>
          <p:cNvSpPr txBox="1">
            <a:spLocks noChangeArrowheads="1"/>
          </p:cNvSpPr>
          <p:nvPr/>
        </p:nvSpPr>
        <p:spPr bwMode="auto">
          <a:xfrm>
            <a:off x="4638675" y="1187450"/>
            <a:ext cx="1014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aseline="0">
                <a:solidFill>
                  <a:schemeClr val="tx1"/>
                </a:solidFill>
              </a:rPr>
              <a:t>Pollinators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05166" name="Text Box 14"/>
          <p:cNvSpPr txBox="1">
            <a:spLocks noChangeArrowheads="1"/>
          </p:cNvSpPr>
          <p:nvPr/>
        </p:nvSpPr>
        <p:spPr bwMode="auto">
          <a:xfrm>
            <a:off x="4994275" y="1824038"/>
            <a:ext cx="382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aseline="0" dirty="0">
                <a:solidFill>
                  <a:schemeClr val="tx1"/>
                </a:solidFill>
              </a:rPr>
              <a:t>18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05167" name="Text Box 15"/>
          <p:cNvSpPr txBox="1">
            <a:spLocks noChangeArrowheads="1"/>
          </p:cNvSpPr>
          <p:nvPr/>
        </p:nvSpPr>
        <p:spPr bwMode="auto">
          <a:xfrm>
            <a:off x="5094288" y="246697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aseline="0">
                <a:solidFill>
                  <a:schemeClr val="tx1"/>
                </a:solidFill>
              </a:rPr>
              <a:t>5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05168" name="Text Box 16"/>
          <p:cNvSpPr txBox="1">
            <a:spLocks noChangeArrowheads="1"/>
          </p:cNvSpPr>
          <p:nvPr/>
        </p:nvSpPr>
        <p:spPr bwMode="auto">
          <a:xfrm>
            <a:off x="4935538" y="4724400"/>
            <a:ext cx="4441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aseline="0" dirty="0">
                <a:solidFill>
                  <a:schemeClr val="tx1"/>
                </a:solidFill>
              </a:rPr>
              <a:t>5-6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05170" name="Picture 18" descr="app0019"/>
          <p:cNvPicPr>
            <a:picLocks noChangeAspect="1" noChangeArrowheads="1"/>
          </p:cNvPicPr>
          <p:nvPr/>
        </p:nvPicPr>
        <p:blipFill>
          <a:blip r:embed="rId4">
            <a:lum bright="10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1303338"/>
            <a:ext cx="2816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408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71" name="Line 19"/>
          <p:cNvSpPr>
            <a:spLocks noChangeShapeType="1"/>
          </p:cNvSpPr>
          <p:nvPr/>
        </p:nvSpPr>
        <p:spPr bwMode="auto">
          <a:xfrm>
            <a:off x="409575" y="3887788"/>
            <a:ext cx="5334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517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4120" y="3921125"/>
            <a:ext cx="2286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80004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73" name="Text Box 21"/>
          <p:cNvSpPr txBox="1">
            <a:spLocks noChangeArrowheads="1"/>
          </p:cNvSpPr>
          <p:nvPr/>
        </p:nvSpPr>
        <p:spPr bwMode="auto">
          <a:xfrm rot="-5400000">
            <a:off x="-75406" y="2329657"/>
            <a:ext cx="1690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aseline="0">
                <a:solidFill>
                  <a:srgbClr val="0000FF"/>
                </a:solidFill>
              </a:rPr>
              <a:t>Monocot-feeders</a:t>
            </a:r>
            <a:endParaRPr lang="en-US" sz="1800" baseline="0">
              <a:solidFill>
                <a:srgbClr val="0000FF"/>
              </a:solidFill>
            </a:endParaRPr>
          </a:p>
        </p:txBody>
      </p:sp>
      <p:sp>
        <p:nvSpPr>
          <p:cNvPr id="305174" name="Text Box 22"/>
          <p:cNvSpPr txBox="1">
            <a:spLocks noChangeArrowheads="1"/>
          </p:cNvSpPr>
          <p:nvPr/>
        </p:nvSpPr>
        <p:spPr bwMode="auto">
          <a:xfrm rot="-5400000">
            <a:off x="-75406" y="4387057"/>
            <a:ext cx="1690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aseline="0">
                <a:solidFill>
                  <a:srgbClr val="0000FF"/>
                </a:solidFill>
              </a:rPr>
              <a:t>Eudicot-feeders</a:t>
            </a:r>
            <a:endParaRPr lang="en-US" sz="1800" baseline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455333" y="1802192"/>
            <a:ext cx="3096381" cy="1052285"/>
          </a:xfrm>
          <a:prstGeom prst="rect">
            <a:avLst/>
          </a:prstGeom>
          <a:solidFill>
            <a:srgbClr val="A3A3E0">
              <a:alpha val="1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438399" y="4620381"/>
            <a:ext cx="3096381" cy="442687"/>
          </a:xfrm>
          <a:prstGeom prst="rect">
            <a:avLst/>
          </a:prstGeom>
          <a:solidFill>
            <a:srgbClr val="A3A3E0">
              <a:alpha val="1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1920" y="468376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2139" y="6569964"/>
            <a:ext cx="7102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Thompson 2014 </a:t>
            </a:r>
            <a:r>
              <a:rPr lang="en-US" sz="1200" i="1" dirty="0">
                <a:solidFill>
                  <a:schemeClr val="bg1"/>
                </a:solidFill>
              </a:rPr>
              <a:t>in </a:t>
            </a:r>
            <a:r>
              <a:rPr lang="en-US" sz="1200" dirty="0">
                <a:solidFill>
                  <a:schemeClr val="bg1"/>
                </a:solidFill>
              </a:rPr>
              <a:t>Grant and Grant, eds., In Search of the Causes of Evolution, Princeton Univ. Press</a:t>
            </a:r>
          </a:p>
        </p:txBody>
      </p:sp>
    </p:spTree>
    <p:extLst>
      <p:ext uri="{BB962C8B-B14F-4D97-AF65-F5344CB8AC3E}">
        <p14:creationId xmlns:p14="http://schemas.microsoft.com/office/powerpoint/2010/main" val="1895742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8235" y="131763"/>
            <a:ext cx="8329613" cy="1143000"/>
          </a:xfrm>
        </p:spPr>
        <p:txBody>
          <a:bodyPr/>
          <a:lstStyle/>
          <a:p>
            <a:r>
              <a:rPr lang="en-US" sz="2800">
                <a:solidFill>
                  <a:schemeClr val="bg1"/>
                </a:solidFill>
              </a:rPr>
              <a:t>These Mutualisms Involve Two Plant Families</a:t>
            </a:r>
          </a:p>
        </p:txBody>
      </p:sp>
      <p:pic>
        <p:nvPicPr>
          <p:cNvPr id="395268" name="Picture 4" descr="Fig 1 Thompson Prodoxidae phyloge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1"/>
          <a:stretch>
            <a:fillRect/>
          </a:stretch>
        </p:blipFill>
        <p:spPr bwMode="auto">
          <a:xfrm>
            <a:off x="317500" y="1087438"/>
            <a:ext cx="6746875" cy="5484812"/>
          </a:xfrm>
          <a:prstGeom prst="rect">
            <a:avLst/>
          </a:prstGeom>
          <a:solidFill>
            <a:srgbClr val="FFF7E3"/>
          </a:solidFill>
        </p:spPr>
      </p:pic>
      <p:sp>
        <p:nvSpPr>
          <p:cNvPr id="395271" name="Rectangle 7"/>
          <p:cNvSpPr>
            <a:spLocks noChangeArrowheads="1"/>
          </p:cNvSpPr>
          <p:nvPr/>
        </p:nvSpPr>
        <p:spPr bwMode="auto">
          <a:xfrm>
            <a:off x="4376738" y="1865313"/>
            <a:ext cx="1471612" cy="406400"/>
          </a:xfrm>
          <a:prstGeom prst="rect">
            <a:avLst/>
          </a:prstGeom>
          <a:solidFill>
            <a:srgbClr val="FFF7E3"/>
          </a:solidFill>
          <a:ln w="9525">
            <a:solidFill>
              <a:srgbClr val="FFF7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5270" name="Text Box 6"/>
          <p:cNvSpPr txBox="1">
            <a:spLocks noChangeArrowheads="1"/>
          </p:cNvSpPr>
          <p:nvPr/>
        </p:nvSpPr>
        <p:spPr bwMode="auto">
          <a:xfrm>
            <a:off x="4454525" y="1879600"/>
            <a:ext cx="1201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aseline="0">
                <a:solidFill>
                  <a:srgbClr val="6D7AFF"/>
                </a:solidFill>
              </a:rPr>
              <a:t>Agavaceae</a:t>
            </a:r>
            <a:endParaRPr lang="en-US" sz="1800" baseline="0"/>
          </a:p>
        </p:txBody>
      </p:sp>
      <p:sp>
        <p:nvSpPr>
          <p:cNvPr id="395272" name="Rectangle 8"/>
          <p:cNvSpPr>
            <a:spLocks noChangeArrowheads="1"/>
          </p:cNvSpPr>
          <p:nvPr/>
        </p:nvSpPr>
        <p:spPr bwMode="auto">
          <a:xfrm>
            <a:off x="4467225" y="4770438"/>
            <a:ext cx="1247775" cy="334962"/>
          </a:xfrm>
          <a:prstGeom prst="rect">
            <a:avLst/>
          </a:prstGeom>
          <a:solidFill>
            <a:srgbClr val="FFF7E3"/>
          </a:solidFill>
          <a:ln w="9525">
            <a:solidFill>
              <a:srgbClr val="FFF7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5274" name="Rectangle 10"/>
          <p:cNvSpPr>
            <a:spLocks noChangeArrowheads="1"/>
          </p:cNvSpPr>
          <p:nvPr/>
        </p:nvSpPr>
        <p:spPr bwMode="auto">
          <a:xfrm>
            <a:off x="4376738" y="2525713"/>
            <a:ext cx="1471612" cy="406400"/>
          </a:xfrm>
          <a:prstGeom prst="rect">
            <a:avLst/>
          </a:prstGeom>
          <a:solidFill>
            <a:srgbClr val="FFF7E3"/>
          </a:solidFill>
          <a:ln w="9525">
            <a:solidFill>
              <a:srgbClr val="FFF7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5273" name="Text Box 9"/>
          <p:cNvSpPr txBox="1">
            <a:spLocks noChangeArrowheads="1"/>
          </p:cNvSpPr>
          <p:nvPr/>
        </p:nvSpPr>
        <p:spPr bwMode="auto">
          <a:xfrm>
            <a:off x="4441825" y="2528888"/>
            <a:ext cx="1201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aseline="0">
                <a:solidFill>
                  <a:srgbClr val="6D7AFF"/>
                </a:solidFill>
              </a:rPr>
              <a:t>Agavaceae</a:t>
            </a:r>
            <a:endParaRPr lang="en-US" sz="1800" baseline="0"/>
          </a:p>
        </p:txBody>
      </p:sp>
      <p:sp>
        <p:nvSpPr>
          <p:cNvPr id="395275" name="Text Box 11"/>
          <p:cNvSpPr txBox="1">
            <a:spLocks noChangeArrowheads="1"/>
          </p:cNvSpPr>
          <p:nvPr/>
        </p:nvSpPr>
        <p:spPr bwMode="auto">
          <a:xfrm>
            <a:off x="4418013" y="4795838"/>
            <a:ext cx="14017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500" baseline="0">
                <a:solidFill>
                  <a:srgbClr val="6D7AFF"/>
                </a:solidFill>
              </a:rPr>
              <a:t>Saxifragaceae</a:t>
            </a:r>
            <a:endParaRPr lang="en-US" sz="1800" baseline="0"/>
          </a:p>
        </p:txBody>
      </p:sp>
      <p:pic>
        <p:nvPicPr>
          <p:cNvPr id="395277" name="Picture 13" descr="yuc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1074738"/>
            <a:ext cx="1819275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527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7" r="26328"/>
          <a:stretch>
            <a:fillRect/>
          </a:stretch>
        </p:blipFill>
        <p:spPr bwMode="auto">
          <a:xfrm>
            <a:off x="7073900" y="3816350"/>
            <a:ext cx="1827213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2128762" y="1717525"/>
            <a:ext cx="4959048" cy="1330475"/>
          </a:xfrm>
          <a:prstGeom prst="rect">
            <a:avLst/>
          </a:prstGeom>
          <a:solidFill>
            <a:schemeClr val="accent2">
              <a:lumMod val="40000"/>
              <a:lumOff val="60000"/>
              <a:alpha val="1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80380" y="4801810"/>
            <a:ext cx="5128381" cy="483809"/>
          </a:xfrm>
          <a:prstGeom prst="rect">
            <a:avLst/>
          </a:prstGeom>
          <a:solidFill>
            <a:srgbClr val="A3A3E0">
              <a:alpha val="1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2139" y="6569964"/>
            <a:ext cx="7102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Thompson 2014 </a:t>
            </a:r>
            <a:r>
              <a:rPr lang="en-US" sz="1200" i="1" dirty="0">
                <a:solidFill>
                  <a:schemeClr val="bg1"/>
                </a:solidFill>
              </a:rPr>
              <a:t>in </a:t>
            </a:r>
            <a:r>
              <a:rPr lang="en-US" sz="1200" dirty="0">
                <a:solidFill>
                  <a:schemeClr val="bg1"/>
                </a:solidFill>
              </a:rPr>
              <a:t>Grant and Grant, eds., In Search of the Causes of Evolution, Princeton Univ. Press</a:t>
            </a:r>
          </a:p>
        </p:txBody>
      </p:sp>
    </p:spTree>
    <p:extLst>
      <p:ext uri="{BB962C8B-B14F-4D97-AF65-F5344CB8AC3E}">
        <p14:creationId xmlns:p14="http://schemas.microsoft.com/office/powerpoint/2010/main" val="178181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858" y="209550"/>
            <a:ext cx="8793162" cy="808038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The Moths Ensure Developing Seeds for Their Offspring: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Actively in Yucca Moths</a:t>
            </a:r>
          </a:p>
        </p:txBody>
      </p:sp>
      <p:sp>
        <p:nvSpPr>
          <p:cNvPr id="561165" name="Text Box 13"/>
          <p:cNvSpPr txBox="1">
            <a:spLocks noChangeArrowheads="1"/>
          </p:cNvSpPr>
          <p:nvPr/>
        </p:nvSpPr>
        <p:spPr bwMode="auto">
          <a:xfrm>
            <a:off x="1389063" y="3436938"/>
            <a:ext cx="2166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trike="sngStrike" baseline="0" dirty="0">
                <a:solidFill>
                  <a:srgbClr val="FFFF00"/>
                </a:solidFill>
              </a:rPr>
              <a:t>Apiaceae</a:t>
            </a:r>
            <a:r>
              <a:rPr lang="en-US" baseline="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61166" name="Text Box 14"/>
          <p:cNvSpPr txBox="1">
            <a:spLocks noChangeArrowheads="1"/>
          </p:cNvSpPr>
          <p:nvPr/>
        </p:nvSpPr>
        <p:spPr bwMode="auto">
          <a:xfrm>
            <a:off x="5676900" y="3436938"/>
            <a:ext cx="2166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aseline="0">
                <a:solidFill>
                  <a:srgbClr val="FFFF00"/>
                </a:solidFill>
              </a:rPr>
              <a:t>Agavaceae</a:t>
            </a:r>
          </a:p>
        </p:txBody>
      </p:sp>
      <p:pic>
        <p:nvPicPr>
          <p:cNvPr id="561168" name="Picture 16" descr="app0019"/>
          <p:cNvPicPr>
            <a:picLocks noChangeAspect="1" noChangeArrowheads="1"/>
          </p:cNvPicPr>
          <p:nvPr/>
        </p:nvPicPr>
        <p:blipFill>
          <a:blip r:embed="rId3">
            <a:lum bright="10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68" y="1104678"/>
            <a:ext cx="8412694" cy="546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408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93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849313" y="5900738"/>
            <a:ext cx="1582737" cy="214312"/>
          </a:xfrm>
          <a:prstGeom prst="rect">
            <a:avLst/>
          </a:prstGeom>
          <a:solidFill>
            <a:srgbClr val="000000"/>
          </a:solidFill>
          <a:ln w="9525">
            <a:solidFill>
              <a:srgbClr val="0202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7019925" y="5791200"/>
            <a:ext cx="1433513" cy="334963"/>
          </a:xfrm>
          <a:prstGeom prst="rect">
            <a:avLst/>
          </a:prstGeom>
          <a:solidFill>
            <a:srgbClr val="020202"/>
          </a:solidFill>
          <a:ln w="9525">
            <a:solidFill>
              <a:srgbClr val="01010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89805" y="334963"/>
            <a:ext cx="85557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alibri"/>
              </a:rPr>
              <a:t>Passively in</a:t>
            </a:r>
            <a:r>
              <a:rPr lang="en-US" sz="3200" i="1" dirty="0">
                <a:solidFill>
                  <a:srgbClr val="FFFFFF"/>
                </a:solidFill>
                <a:latin typeface="Calibri"/>
              </a:rPr>
              <a:t> Greya 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moths:</a:t>
            </a:r>
          </a:p>
          <a:p>
            <a:pPr algn="ctr"/>
            <a:r>
              <a:rPr lang="en-US" sz="3200" i="1" dirty="0">
                <a:solidFill>
                  <a:srgbClr val="FFFFFF"/>
                </a:solidFill>
                <a:latin typeface="Calibri"/>
              </a:rPr>
              <a:t>Greya politella 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on Woodland Stars (Lithophragma)</a:t>
            </a:r>
          </a:p>
        </p:txBody>
      </p:sp>
      <p:pic>
        <p:nvPicPr>
          <p:cNvPr id="86021" name="Picture 5" descr="Thompson figures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t="3386"/>
          <a:stretch>
            <a:fillRect/>
          </a:stretch>
        </p:blipFill>
        <p:spPr bwMode="auto">
          <a:xfrm>
            <a:off x="1286256" y="1400705"/>
            <a:ext cx="7559675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777875" y="2886364"/>
            <a:ext cx="1092200" cy="385574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1254"/>
            <a:ext cx="2959200" cy="1976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2080" y="6443947"/>
            <a:ext cx="2042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Photos: John N  Thompson</a:t>
            </a:r>
          </a:p>
        </p:txBody>
      </p:sp>
    </p:spTree>
    <p:extLst>
      <p:ext uri="{BB962C8B-B14F-4D97-AF65-F5344CB8AC3E}">
        <p14:creationId xmlns:p14="http://schemas.microsoft.com/office/powerpoint/2010/main" val="3781859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52" name="Text Box 8"/>
          <p:cNvSpPr txBox="1">
            <a:spLocks noChangeArrowheads="1"/>
          </p:cNvSpPr>
          <p:nvPr/>
        </p:nvSpPr>
        <p:spPr bwMode="auto">
          <a:xfrm>
            <a:off x="3974420" y="897089"/>
            <a:ext cx="42164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</a:rPr>
              <a:t>Unique traits in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000000"/>
                </a:solidFill>
              </a:rPr>
              <a:t>Lithophragma parviflorum</a:t>
            </a:r>
            <a:endParaRPr lang="en-US" sz="2800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</a:rPr>
              <a:t>and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000000"/>
                </a:solidFill>
              </a:rPr>
              <a:t>Greya politella</a:t>
            </a:r>
            <a:endParaRPr lang="en-US" b="1" i="1" dirty="0">
              <a:solidFill>
                <a:srgbClr val="000080"/>
              </a:solidFill>
              <a:latin typeface="Times" charset="0"/>
            </a:endParaRPr>
          </a:p>
        </p:txBody>
      </p:sp>
      <p:pic>
        <p:nvPicPr>
          <p:cNvPr id="106498" name="Picture 2" descr="app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39" y="248456"/>
            <a:ext cx="2138556" cy="370960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125354" y="1945983"/>
            <a:ext cx="3511550" cy="783702"/>
          </a:xfrm>
        </p:spPr>
        <p:txBody>
          <a:bodyPr/>
          <a:lstStyle/>
          <a:p>
            <a:r>
              <a:rPr lang="en-US" sz="2200" dirty="0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  <a:t>Variable stigma &amp; style</a:t>
            </a:r>
            <a:br>
              <a:rPr lang="en-US" sz="2200" dirty="0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2200" dirty="0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</a:rPr>
              <a:t>height, shape, etc.</a:t>
            </a:r>
            <a:endParaRPr lang="en-US" sz="28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88173" y="3597731"/>
            <a:ext cx="4270429" cy="3091635"/>
            <a:chOff x="1236578" y="1621019"/>
            <a:chExt cx="6646600" cy="4453627"/>
          </a:xfrm>
        </p:grpSpPr>
        <p:pic>
          <p:nvPicPr>
            <p:cNvPr id="10" name="Picture 4" descr="1567+10_PAR&amp;H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578" y="1621019"/>
              <a:ext cx="6646600" cy="445362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4037174" y="4262296"/>
              <a:ext cx="0" cy="498475"/>
            </a:xfrm>
            <a:prstGeom prst="line">
              <a:avLst/>
            </a:prstGeom>
            <a:noFill/>
            <a:ln w="19050">
              <a:solidFill>
                <a:srgbClr val="0080FF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6067095" y="4262296"/>
              <a:ext cx="0" cy="498475"/>
            </a:xfrm>
            <a:prstGeom prst="line">
              <a:avLst/>
            </a:prstGeom>
            <a:noFill/>
            <a:ln w="19050">
              <a:solidFill>
                <a:srgbClr val="0080FF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4584500"/>
            <a:ext cx="368904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rgbClr val="FFFF00"/>
                </a:solidFill>
                <a:latin typeface="Verdana" charset="0"/>
              </a:rPr>
              <a:t>Variable </a:t>
            </a:r>
          </a:p>
          <a:p>
            <a:pPr algn="ctr">
              <a:defRPr/>
            </a:pPr>
            <a:r>
              <a:rPr lang="en-US" sz="2200" dirty="0">
                <a:solidFill>
                  <a:srgbClr val="FFFF00"/>
                </a:solidFill>
                <a:latin typeface="Verdana" charset="0"/>
              </a:rPr>
              <a:t>floral width </a:t>
            </a:r>
          </a:p>
          <a:p>
            <a:pPr algn="ctr">
              <a:defRPr/>
            </a:pPr>
            <a:r>
              <a:rPr lang="en-US" sz="2200" dirty="0">
                <a:solidFill>
                  <a:srgbClr val="FFFF00"/>
                </a:solidFill>
                <a:latin typeface="Verdana" charset="0"/>
              </a:rPr>
              <a:t>ovary depth</a:t>
            </a:r>
          </a:p>
          <a:p>
            <a:pPr algn="ctr">
              <a:defRPr/>
            </a:pPr>
            <a:r>
              <a:rPr lang="en-US" sz="2200" dirty="0">
                <a:solidFill>
                  <a:srgbClr val="FFFF00"/>
                </a:solidFill>
                <a:latin typeface="Verdana" charset="0"/>
              </a:rPr>
              <a:t>petal “platform”</a:t>
            </a:r>
          </a:p>
        </p:txBody>
      </p:sp>
      <p:pic>
        <p:nvPicPr>
          <p:cNvPr id="2" name="Picture 1" descr="TEN style electroantennogram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r="16158" b="13851"/>
          <a:stretch/>
        </p:blipFill>
        <p:spPr>
          <a:xfrm>
            <a:off x="6241141" y="592667"/>
            <a:ext cx="2189617" cy="28907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616" y="305714"/>
            <a:ext cx="3118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Lithophragma</a:t>
            </a:r>
          </a:p>
          <a:p>
            <a:r>
              <a:rPr lang="en-US" dirty="0">
                <a:solidFill>
                  <a:schemeClr val="bg1"/>
                </a:solidFill>
              </a:rPr>
              <a:t>(Woodland star)</a:t>
            </a:r>
          </a:p>
          <a:p>
            <a:r>
              <a:rPr lang="en-US" dirty="0">
                <a:solidFill>
                  <a:schemeClr val="bg1"/>
                </a:solidFill>
              </a:rPr>
              <a:t>Traits Coevolved</a:t>
            </a:r>
          </a:p>
          <a:p>
            <a:r>
              <a:rPr lang="en-US" dirty="0">
                <a:solidFill>
                  <a:schemeClr val="bg1"/>
                </a:solidFill>
              </a:rPr>
              <a:t>With </a:t>
            </a:r>
            <a:r>
              <a:rPr lang="en-US" i="1" dirty="0">
                <a:solidFill>
                  <a:schemeClr val="bg1"/>
                </a:solidFill>
              </a:rPr>
              <a:t>Greya </a:t>
            </a:r>
            <a:r>
              <a:rPr lang="en-US" dirty="0">
                <a:solidFill>
                  <a:schemeClr val="bg1"/>
                </a:solidFill>
              </a:rPr>
              <a:t>Moths</a:t>
            </a:r>
          </a:p>
        </p:txBody>
      </p:sp>
    </p:spTree>
    <p:extLst>
      <p:ext uri="{BB962C8B-B14F-4D97-AF65-F5344CB8AC3E}">
        <p14:creationId xmlns:p14="http://schemas.microsoft.com/office/powerpoint/2010/main" val="3301867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 descr="app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406" y="4092511"/>
            <a:ext cx="3104187" cy="2414652"/>
          </a:xfrm>
          <a:prstGeom prst="rect">
            <a:avLst/>
          </a:prstGeom>
          <a:noFill/>
          <a:ln w="57150">
            <a:solidFill>
              <a:srgbClr val="004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1349" name="Text Box 5"/>
          <p:cNvSpPr txBox="1">
            <a:spLocks noChangeArrowheads="1"/>
          </p:cNvSpPr>
          <p:nvPr/>
        </p:nvSpPr>
        <p:spPr bwMode="auto">
          <a:xfrm>
            <a:off x="5428304" y="4215763"/>
            <a:ext cx="31892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FFFF00"/>
                </a:solidFill>
                <a:latin typeface="Verdana" charset="0"/>
              </a:rPr>
              <a:t>Elongated membrane</a:t>
            </a:r>
            <a:endParaRPr lang="en-US" b="1" i="1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41350" name="Text Box 6"/>
          <p:cNvSpPr txBox="1">
            <a:spLocks noChangeArrowheads="1"/>
          </p:cNvSpPr>
          <p:nvPr/>
        </p:nvSpPr>
        <p:spPr bwMode="auto">
          <a:xfrm>
            <a:off x="7001259" y="5822950"/>
            <a:ext cx="10191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solidFill>
                  <a:srgbClr val="FFFF00"/>
                </a:solidFill>
                <a:latin typeface="Verdana" charset="0"/>
              </a:rPr>
              <a:t>Pollen</a:t>
            </a:r>
            <a:endParaRPr lang="en-US" b="1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41351" name="Arc 7"/>
          <p:cNvSpPr>
            <a:spLocks/>
          </p:cNvSpPr>
          <p:nvPr/>
        </p:nvSpPr>
        <p:spPr bwMode="auto">
          <a:xfrm flipH="1" flipV="1">
            <a:off x="6169409" y="5422900"/>
            <a:ext cx="700088" cy="635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>
              <a:defRPr/>
            </a:pPr>
            <a:endParaRPr lang="en-US" b="1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276" y="125791"/>
            <a:ext cx="7772400" cy="1143000"/>
          </a:xfrm>
        </p:spPr>
        <p:txBody>
          <a:bodyPr/>
          <a:lstStyle/>
          <a:p>
            <a:r>
              <a:rPr lang="en-US" sz="3200" i="1" dirty="0">
                <a:solidFill>
                  <a:schemeClr val="bg1"/>
                </a:solidFill>
                <a:latin typeface="Calibri"/>
                <a:cs typeface="Calibri"/>
              </a:rPr>
              <a:t>Greya: 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Variable coevolved traits</a:t>
            </a:r>
          </a:p>
        </p:txBody>
      </p:sp>
      <p:pic>
        <p:nvPicPr>
          <p:cNvPr id="3" name="Picture 2" descr="POL oviposito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0" r="16585" b="30688"/>
          <a:stretch/>
        </p:blipFill>
        <p:spPr>
          <a:xfrm flipH="1">
            <a:off x="5793179" y="1173241"/>
            <a:ext cx="2613497" cy="1657049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178210" y="1252433"/>
            <a:ext cx="162534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FFFF00"/>
                </a:solidFill>
                <a:latin typeface="Verdana" charset="0"/>
              </a:rPr>
              <a:t>Ovipositor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4" name="Picture 3" descr="Screen Shot 2014-10-01 at 2.37.3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10" y="2913390"/>
            <a:ext cx="2569633" cy="1033291"/>
          </a:xfrm>
          <a:prstGeom prst="rect">
            <a:avLst/>
          </a:prstGeom>
        </p:spPr>
      </p:pic>
      <p:pic>
        <p:nvPicPr>
          <p:cNvPr id="5" name="Picture 4" descr="The Coevolutionary Process book cover (1)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b="25221"/>
          <a:stretch/>
        </p:blipFill>
        <p:spPr>
          <a:xfrm>
            <a:off x="241905" y="1814887"/>
            <a:ext cx="4912878" cy="3531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529" y="3241524"/>
            <a:ext cx="1955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Elongated </a:t>
            </a:r>
          </a:p>
          <a:p>
            <a:r>
              <a:rPr lang="en-US" sz="1800" dirty="0"/>
              <a:t>terminal segment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1765904" y="3519714"/>
            <a:ext cx="628952" cy="120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24C0B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3575353" y="3502781"/>
            <a:ext cx="1287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Elongated </a:t>
            </a:r>
          </a:p>
          <a:p>
            <a:r>
              <a:rPr lang="en-US" sz="1800" dirty="0"/>
              <a:t>membrane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 flipH="1">
            <a:off x="2540001" y="3810000"/>
            <a:ext cx="907142" cy="120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24C0B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288307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5976</TotalTime>
  <Words>1049</Words>
  <Application>Microsoft Office PowerPoint</Application>
  <PresentationFormat>On-screen Show (4:3)</PresentationFormat>
  <Paragraphs>281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ＭＳ Ｐゴシック</vt:lpstr>
      <vt:lpstr>Arial</vt:lpstr>
      <vt:lpstr>Book Antiqua</vt:lpstr>
      <vt:lpstr>Calibri</vt:lpstr>
      <vt:lpstr>Courier New</vt:lpstr>
      <vt:lpstr>Palatino</vt:lpstr>
      <vt:lpstr>Times</vt:lpstr>
      <vt:lpstr>Times New Roman</vt:lpstr>
      <vt:lpstr>Verdana</vt:lpstr>
      <vt:lpstr>Blank Presentation</vt:lpstr>
      <vt:lpstr>3_Blank Presentation</vt:lpstr>
      <vt:lpstr>7_Blank Presentation</vt:lpstr>
      <vt:lpstr>2_Blank Presentation</vt:lpstr>
      <vt:lpstr>PowerPoint Presentation</vt:lpstr>
      <vt:lpstr>PowerPoint Presentation</vt:lpstr>
      <vt:lpstr>Diversification of Derived Taxa in Drier Habitats</vt:lpstr>
      <vt:lpstr>Pollination Mutualisms Evolved More than Once In Prodoxid Moths</vt:lpstr>
      <vt:lpstr>These Mutualisms Involve Two Plant Families</vt:lpstr>
      <vt:lpstr>The Moths Ensure Developing Seeds for Their Offspring: Actively in Yucca Moths</vt:lpstr>
      <vt:lpstr>PowerPoint Presentation</vt:lpstr>
      <vt:lpstr>Variable stigma &amp; style height, shape, etc.</vt:lpstr>
      <vt:lpstr>Greya: Variable coevolved traits</vt:lpstr>
      <vt:lpstr>PowerPoint Presentation</vt:lpstr>
      <vt:lpstr>Greya and Lithophragma geographic covariance</vt:lpstr>
      <vt:lpstr>Coevolution Varies Geographically: Pollination by One vs. Two Moth Species</vt:lpstr>
      <vt:lpstr>90 Study Sites across 1900 km  (i.e., local coevolutionary experiments) A subset of the sites is shown here.   Assess: Which species interact locally Plant and moth traits Ecological outcomes (subset)   Analyze: Divergence among populations Divergence among species </vt:lpstr>
      <vt:lpstr>Lithophragma Floral Shapes  and Position of Pollen on Greya politella Moths Differ Among Species and Geographically within Species </vt:lpstr>
      <vt:lpstr>Geographic Mosaic of Coevolving Network of Lithophragma bolanderi and G. politella vs. G. obscura</vt:lpstr>
      <vt:lpstr>Example 1: Lithophragma affine</vt:lpstr>
      <vt:lpstr>Divergence Among Populations AND Species in Correlated Traits</vt:lpstr>
      <vt:lpstr>Moth Traits also Vary: Sympatry vs. Allopatry</vt:lpstr>
      <vt:lpstr>PowerPoint Presentation</vt:lpstr>
      <vt:lpstr>PowerPoint Presentation</vt:lpstr>
      <vt:lpstr>Shift of Greya Species  onto Closely Related Genus Heuchera In Rocky Mountains  Depends on  Plant Ploidy</vt:lpstr>
      <vt:lpstr>Pattern of Greya Use of Lithophragma and Heuchera in Rocky Mountains</vt:lpstr>
    </vt:vector>
  </TitlesOfParts>
  <Company>UC Santa Cruz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Coevolution and the Assembly of Biodiversity</dc:title>
  <dc:creator>John Thompson</dc:creator>
  <cp:lastModifiedBy>Mia</cp:lastModifiedBy>
  <cp:revision>971</cp:revision>
  <cp:lastPrinted>2017-06-29T18:56:29Z</cp:lastPrinted>
  <dcterms:created xsi:type="dcterms:W3CDTF">2011-03-26T17:44:50Z</dcterms:created>
  <dcterms:modified xsi:type="dcterms:W3CDTF">2017-11-30T22:44:29Z</dcterms:modified>
</cp:coreProperties>
</file>